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52" r:id="rId1"/>
  </p:sldMasterIdLst>
  <p:notesMasterIdLst>
    <p:notesMasterId r:id="rId74"/>
  </p:notesMasterIdLst>
  <p:handoutMasterIdLst>
    <p:handoutMasterId r:id="rId75"/>
  </p:handoutMasterIdLst>
  <p:sldIdLst>
    <p:sldId id="313" r:id="rId2"/>
    <p:sldId id="360" r:id="rId3"/>
    <p:sldId id="257" r:id="rId4"/>
    <p:sldId id="258" r:id="rId5"/>
    <p:sldId id="1162" r:id="rId6"/>
    <p:sldId id="1139" r:id="rId7"/>
    <p:sldId id="1163" r:id="rId8"/>
    <p:sldId id="1150" r:id="rId9"/>
    <p:sldId id="1178" r:id="rId10"/>
    <p:sldId id="1179" r:id="rId11"/>
    <p:sldId id="1140" r:id="rId12"/>
    <p:sldId id="325" r:id="rId13"/>
    <p:sldId id="1144" r:id="rId14"/>
    <p:sldId id="1145" r:id="rId15"/>
    <p:sldId id="326" r:id="rId16"/>
    <p:sldId id="331" r:id="rId17"/>
    <p:sldId id="327" r:id="rId18"/>
    <p:sldId id="1141" r:id="rId19"/>
    <p:sldId id="1157" r:id="rId20"/>
    <p:sldId id="1164" r:id="rId21"/>
    <p:sldId id="308" r:id="rId22"/>
    <p:sldId id="1146" r:id="rId23"/>
    <p:sldId id="301" r:id="rId24"/>
    <p:sldId id="303" r:id="rId25"/>
    <p:sldId id="302" r:id="rId26"/>
    <p:sldId id="305" r:id="rId27"/>
    <p:sldId id="322" r:id="rId28"/>
    <p:sldId id="1147" r:id="rId29"/>
    <p:sldId id="1149" r:id="rId30"/>
    <p:sldId id="321" r:id="rId31"/>
    <p:sldId id="1158" r:id="rId32"/>
    <p:sldId id="418" r:id="rId33"/>
    <p:sldId id="1180" r:id="rId34"/>
    <p:sldId id="307" r:id="rId35"/>
    <p:sldId id="1160" r:id="rId36"/>
    <p:sldId id="309" r:id="rId37"/>
    <p:sldId id="310" r:id="rId38"/>
    <p:sldId id="311" r:id="rId39"/>
    <p:sldId id="1166" r:id="rId40"/>
    <p:sldId id="345" r:id="rId41"/>
    <p:sldId id="390" r:id="rId42"/>
    <p:sldId id="348" r:id="rId43"/>
    <p:sldId id="351" r:id="rId44"/>
    <p:sldId id="1181" r:id="rId45"/>
    <p:sldId id="401" r:id="rId46"/>
    <p:sldId id="398" r:id="rId47"/>
    <p:sldId id="399" r:id="rId48"/>
    <p:sldId id="402" r:id="rId49"/>
    <p:sldId id="1170" r:id="rId50"/>
    <p:sldId id="400" r:id="rId51"/>
    <p:sldId id="381" r:id="rId52"/>
    <p:sldId id="269" r:id="rId53"/>
    <p:sldId id="1161" r:id="rId54"/>
    <p:sldId id="1167" r:id="rId55"/>
    <p:sldId id="270" r:id="rId56"/>
    <p:sldId id="274" r:id="rId57"/>
    <p:sldId id="276" r:id="rId58"/>
    <p:sldId id="280" r:id="rId59"/>
    <p:sldId id="282" r:id="rId60"/>
    <p:sldId id="286" r:id="rId61"/>
    <p:sldId id="290" r:id="rId62"/>
    <p:sldId id="294" r:id="rId63"/>
    <p:sldId id="391" r:id="rId64"/>
    <p:sldId id="364" r:id="rId65"/>
    <p:sldId id="396" r:id="rId66"/>
    <p:sldId id="393" r:id="rId67"/>
    <p:sldId id="330" r:id="rId68"/>
    <p:sldId id="355" r:id="rId69"/>
    <p:sldId id="316" r:id="rId70"/>
    <p:sldId id="361" r:id="rId71"/>
    <p:sldId id="328" r:id="rId72"/>
    <p:sldId id="314" r:id="rId73"/>
  </p:sldIdLst>
  <p:sldSz cx="12192000" cy="6858000"/>
  <p:notesSz cx="7315200" cy="9601200"/>
  <p:defaultTex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tai Suez, PhD" initials="ISP" lastIdx="1" clrIdx="0">
    <p:extLst>
      <p:ext uri="{19B8F6BF-5375-455C-9EA6-DF929625EA0E}">
        <p15:presenceInfo xmlns:p15="http://schemas.microsoft.com/office/powerpoint/2012/main" userId="S::i.suez@silfabsolar.com::ad6454c6-0b72-4667-85fb-8727461dff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AC"/>
    <a:srgbClr val="008EAA"/>
    <a:srgbClr val="849D04"/>
    <a:srgbClr val="B0008E"/>
    <a:srgbClr val="97DFFF"/>
    <a:srgbClr val="ABDDEF"/>
    <a:srgbClr val="909090"/>
    <a:srgbClr val="B3E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5" d="100"/>
          <a:sy n="155" d="100"/>
        </p:scale>
        <p:origin x="320" y="92"/>
      </p:cViewPr>
      <p:guideLst>
        <p:guide orient="horz" pos="2160"/>
        <p:guide pos="384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394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5F9618-6787-4001-8193-A0E7C3ECC99C}"/>
              </a:ext>
            </a:extLst>
          </p:cNvPr>
          <p:cNvSpPr>
            <a:spLocks noGrp="1"/>
          </p:cNvSpPr>
          <p:nvPr>
            <p:ph type="hdr" sz="quarter"/>
          </p:nvPr>
        </p:nvSpPr>
        <p:spPr>
          <a:xfrm>
            <a:off x="0" y="0"/>
            <a:ext cx="3169920" cy="480060"/>
          </a:xfrm>
          <a:prstGeom prst="rect">
            <a:avLst/>
          </a:prstGeom>
        </p:spPr>
        <p:txBody>
          <a:bodyPr vert="horz" lIns="96661" tIns="48331" rIns="96661" bIns="48331" rtlCol="0"/>
          <a:lstStyle>
            <a:lvl1pPr algn="l" eaLnBrk="1" hangingPunct="1">
              <a:defRPr sz="13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CEDA56FC-B556-4697-B4C2-30F3F687F5E2}"/>
              </a:ext>
            </a:extLst>
          </p:cNvPr>
          <p:cNvSpPr>
            <a:spLocks noGrp="1"/>
          </p:cNvSpPr>
          <p:nvPr>
            <p:ph type="dt" sz="quarter"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eaLnBrk="1" hangingPunct="1">
              <a:defRPr sz="1300"/>
            </a:lvl1pPr>
          </a:lstStyle>
          <a:p>
            <a:pPr>
              <a:defRPr/>
            </a:pPr>
            <a:fld id="{7D78E9D1-0F37-40A9-B0DF-D9F07B9BEFBF}" type="datetimeFigureOut">
              <a:rPr lang="en-US" altLang="en-US"/>
              <a:pPr>
                <a:defRPr/>
              </a:pPr>
              <a:t>4/19/2023</a:t>
            </a:fld>
            <a:endParaRPr lang="en-US" altLang="en-US"/>
          </a:p>
        </p:txBody>
      </p:sp>
      <p:sp>
        <p:nvSpPr>
          <p:cNvPr id="4" name="Footer Placeholder 3">
            <a:extLst>
              <a:ext uri="{FF2B5EF4-FFF2-40B4-BE49-F238E27FC236}">
                <a16:creationId xmlns:a16="http://schemas.microsoft.com/office/drawing/2014/main" id="{4BBEF689-280E-4DF6-9E31-90A761D42809}"/>
              </a:ext>
            </a:extLst>
          </p:cNvPr>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eaLnBrk="1" hangingPunct="1">
              <a:defRPr sz="13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7AB14E6-9910-43C7-B23F-60BC1E12213A}"/>
              </a:ext>
            </a:extLst>
          </p:cNvPr>
          <p:cNvSpPr>
            <a:spLocks noGrp="1"/>
          </p:cNvSpPr>
          <p:nvPr>
            <p:ph type="sldNum" sz="quarter" idx="3"/>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7CAC64E3-97A4-4025-B463-EAA7229D68BB}" type="slidenum">
              <a:rPr lang="en-US" altLang="en-US"/>
              <a:pPr>
                <a:defRPr/>
              </a:pPr>
              <a:t>‹#›</a:t>
            </a:fld>
            <a:endParaRPr lang="en-US" altLang="en-US"/>
          </a:p>
        </p:txBody>
      </p:sp>
    </p:spTree>
    <p:extLst>
      <p:ext uri="{BB962C8B-B14F-4D97-AF65-F5344CB8AC3E}">
        <p14:creationId xmlns:p14="http://schemas.microsoft.com/office/powerpoint/2010/main" val="7711440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54EBB226-2CB4-489D-BB16-0A3D86F1C88D}"/>
              </a:ext>
            </a:extLst>
          </p:cNvPr>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Arial" pitchFamily="-105" charset="0"/>
                <a:ea typeface="+mn-ea"/>
                <a:cs typeface="+mn-cs"/>
              </a:defRPr>
            </a:lvl1pPr>
          </a:lstStyle>
          <a:p>
            <a:pPr>
              <a:defRPr/>
            </a:pPr>
            <a:endParaRPr lang="en-US"/>
          </a:p>
        </p:txBody>
      </p:sp>
      <p:sp>
        <p:nvSpPr>
          <p:cNvPr id="422915" name="Rectangle 3">
            <a:extLst>
              <a:ext uri="{FF2B5EF4-FFF2-40B4-BE49-F238E27FC236}">
                <a16:creationId xmlns:a16="http://schemas.microsoft.com/office/drawing/2014/main" id="{CD4779A8-1BC4-4BA2-A450-65843598B9B9}"/>
              </a:ext>
            </a:extLst>
          </p:cNvPr>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Arial" pitchFamily="-105" charset="0"/>
                <a:ea typeface="+mn-ea"/>
                <a:cs typeface="+mn-cs"/>
              </a:defRPr>
            </a:lvl1pPr>
          </a:lstStyle>
          <a:p>
            <a:pPr>
              <a:defRPr/>
            </a:pPr>
            <a:endParaRPr lang="en-US"/>
          </a:p>
        </p:txBody>
      </p:sp>
      <p:sp>
        <p:nvSpPr>
          <p:cNvPr id="3076" name="Rectangle 4">
            <a:extLst>
              <a:ext uri="{FF2B5EF4-FFF2-40B4-BE49-F238E27FC236}">
                <a16:creationId xmlns:a16="http://schemas.microsoft.com/office/drawing/2014/main" id="{E34D743E-350A-4207-893A-8C3BB64B5EB6}"/>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7" name="Rectangle 5">
            <a:extLst>
              <a:ext uri="{FF2B5EF4-FFF2-40B4-BE49-F238E27FC236}">
                <a16:creationId xmlns:a16="http://schemas.microsoft.com/office/drawing/2014/main" id="{E161221C-9453-4D48-887D-69E5DCE1FB22}"/>
              </a:ext>
            </a:extLst>
          </p:cNvPr>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22918" name="Rectangle 6">
            <a:extLst>
              <a:ext uri="{FF2B5EF4-FFF2-40B4-BE49-F238E27FC236}">
                <a16:creationId xmlns:a16="http://schemas.microsoft.com/office/drawing/2014/main" id="{3D1D3417-F114-4C80-ABC8-8A9B68F7F96F}"/>
              </a:ext>
            </a:extLst>
          </p:cNvPr>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Arial" pitchFamily="-105" charset="0"/>
                <a:ea typeface="+mn-ea"/>
                <a:cs typeface="+mn-cs"/>
              </a:defRPr>
            </a:lvl1pPr>
          </a:lstStyle>
          <a:p>
            <a:pPr>
              <a:defRPr/>
            </a:pPr>
            <a:endParaRPr lang="en-US"/>
          </a:p>
        </p:txBody>
      </p:sp>
      <p:sp>
        <p:nvSpPr>
          <p:cNvPr id="422919" name="Rectangle 7">
            <a:extLst>
              <a:ext uri="{FF2B5EF4-FFF2-40B4-BE49-F238E27FC236}">
                <a16:creationId xmlns:a16="http://schemas.microsoft.com/office/drawing/2014/main" id="{B1E613DB-990A-4841-927A-E009334EB2C8}"/>
              </a:ext>
            </a:extLst>
          </p:cNvPr>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CC061C8B-AB7D-4B01-94CA-4766A374C851}" type="slidenum">
              <a:rPr lang="en-US" altLang="en-US"/>
              <a:pPr>
                <a:defRPr/>
              </a:pPr>
              <a:t>‹#›</a:t>
            </a:fld>
            <a:endParaRPr lang="en-US" altLang="en-US"/>
          </a:p>
        </p:txBody>
      </p:sp>
    </p:spTree>
    <p:extLst>
      <p:ext uri="{BB962C8B-B14F-4D97-AF65-F5344CB8AC3E}">
        <p14:creationId xmlns:p14="http://schemas.microsoft.com/office/powerpoint/2010/main" val="270604892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de-DE"/>
              <a:t>C-Si &amp; TF PV In-Depth</a:t>
            </a:r>
          </a:p>
        </p:txBody>
      </p:sp>
      <p:sp>
        <p:nvSpPr>
          <p:cNvPr id="5" name="Footer Placeholder 4"/>
          <p:cNvSpPr>
            <a:spLocks noGrp="1"/>
          </p:cNvSpPr>
          <p:nvPr>
            <p:ph type="ftr" sz="quarter" idx="11"/>
          </p:nvPr>
        </p:nvSpPr>
        <p:spPr/>
        <p:txBody>
          <a:bodyPr/>
          <a:lstStyle/>
          <a:p>
            <a:pPr>
              <a:defRPr/>
            </a:pPr>
            <a:r>
              <a:rPr lang="de-DE"/>
              <a:t>David Pham</a:t>
            </a:r>
          </a:p>
        </p:txBody>
      </p:sp>
    </p:spTree>
    <p:extLst>
      <p:ext uri="{BB962C8B-B14F-4D97-AF65-F5344CB8AC3E}">
        <p14:creationId xmlns:p14="http://schemas.microsoft.com/office/powerpoint/2010/main" val="1469971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 from City of San Marcos, TX DOT:  “clearly shows the advantage of this product for human health and the environment. Street manager is considering required all city’s asphalt contractors to use Terra Pave.  This proactive step will have a significant multiplying benefit for the environment. “ IMAGINE FOR ALL CITIES ON THE PLANET! YES WE CAN!</a:t>
            </a:r>
          </a:p>
          <a:p>
            <a:endParaRPr lang="en-US" dirty="0"/>
          </a:p>
        </p:txBody>
      </p:sp>
      <p:sp>
        <p:nvSpPr>
          <p:cNvPr id="4" name="Slide Number Placeholder 3"/>
          <p:cNvSpPr>
            <a:spLocks noGrp="1"/>
          </p:cNvSpPr>
          <p:nvPr>
            <p:ph type="sldNum" sz="quarter" idx="5"/>
          </p:nvPr>
        </p:nvSpPr>
        <p:spPr/>
        <p:txBody>
          <a:bodyPr/>
          <a:lstStyle/>
          <a:p>
            <a:pPr>
              <a:defRPr/>
            </a:pPr>
            <a:fld id="{CC061C8B-AB7D-4B01-94CA-4766A374C851}" type="slidenum">
              <a:rPr lang="en-US" altLang="en-US" smtClean="0"/>
              <a:pPr>
                <a:defRPr/>
              </a:pPr>
              <a:t>31</a:t>
            </a:fld>
            <a:endParaRPr lang="en-US" altLang="en-US"/>
          </a:p>
        </p:txBody>
      </p:sp>
    </p:spTree>
    <p:extLst>
      <p:ext uri="{BB962C8B-B14F-4D97-AF65-F5344CB8AC3E}">
        <p14:creationId xmlns:p14="http://schemas.microsoft.com/office/powerpoint/2010/main" val="4190389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dirty="0">
                <a:latin typeface="Maiandra GD" panose="020E0502030308020204" pitchFamily="34" charset="0"/>
              </a:rPr>
              <a:t>Loose soil prepared for application of TSW</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B1A3785-FBEF-432B-9795-E11CBB418990}" type="slidenum">
              <a:rPr lang="en-US" altLang="en-US" smtClean="0"/>
              <a:pPr/>
              <a:t>54</a:t>
            </a:fld>
            <a:endParaRPr lang="en-US" altLang="en-US"/>
          </a:p>
        </p:txBody>
      </p:sp>
    </p:spTree>
    <p:extLst>
      <p:ext uri="{BB962C8B-B14F-4D97-AF65-F5344CB8AC3E}">
        <p14:creationId xmlns:p14="http://schemas.microsoft.com/office/powerpoint/2010/main" val="2243371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Application of Top-Seal White</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C7710B8-2336-4A77-A27F-D2AE3DC3C96A}" type="slidenum">
              <a:rPr lang="en-US" altLang="en-US" smtClean="0"/>
              <a:pPr/>
              <a:t>55</a:t>
            </a:fld>
            <a:endParaRPr lang="en-US" altLang="en-US"/>
          </a:p>
        </p:txBody>
      </p:sp>
    </p:spTree>
    <p:extLst>
      <p:ext uri="{BB962C8B-B14F-4D97-AF65-F5344CB8AC3E}">
        <p14:creationId xmlns:p14="http://schemas.microsoft.com/office/powerpoint/2010/main" val="1255862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White soaking into the soil in the 2</a:t>
            </a:r>
            <a:r>
              <a:rPr lang="en-US" altLang="en-US" b="1" baseline="30000">
                <a:latin typeface="Maiandra GD" panose="020E0502030308020204" pitchFamily="34" charset="0"/>
              </a:rPr>
              <a:t>nd</a:t>
            </a:r>
            <a:r>
              <a:rPr lang="en-US" altLang="en-US" b="1">
                <a:latin typeface="Maiandra GD" panose="020E0502030308020204" pitchFamily="34" charset="0"/>
              </a:rPr>
              <a:t> section</a:t>
            </a:r>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681C427-3DEE-4808-80F9-561E3EEC56D5}" type="slidenum">
              <a:rPr lang="en-US" altLang="en-US" smtClean="0"/>
              <a:pPr/>
              <a:t>56</a:t>
            </a:fld>
            <a:endParaRPr lang="en-US" altLang="en-US"/>
          </a:p>
        </p:txBody>
      </p:sp>
    </p:spTree>
    <p:extLst>
      <p:ext uri="{BB962C8B-B14F-4D97-AF65-F5344CB8AC3E}">
        <p14:creationId xmlns:p14="http://schemas.microsoft.com/office/powerpoint/2010/main" val="2778139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White after 24 hours of curing – close up</a:t>
            </a:r>
            <a:endParaRPr lang="en-US" altLang="en-US"/>
          </a:p>
          <a:p>
            <a:pPr eaLnBrk="1" hangingPunct="1">
              <a:spcBef>
                <a:spcPct val="0"/>
              </a:spcBef>
            </a:pPr>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344A08B-0BA9-4F5B-BD31-167BAA2B3343}" type="slidenum">
              <a:rPr lang="en-US" altLang="en-US" smtClean="0"/>
              <a:pPr/>
              <a:t>57</a:t>
            </a:fld>
            <a:endParaRPr lang="en-US" altLang="en-US"/>
          </a:p>
        </p:txBody>
      </p:sp>
    </p:spTree>
    <p:extLst>
      <p:ext uri="{BB962C8B-B14F-4D97-AF65-F5344CB8AC3E}">
        <p14:creationId xmlns:p14="http://schemas.microsoft.com/office/powerpoint/2010/main" val="406871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First application of Top-Seal Black </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E772DD6-CF9E-4B2F-8009-1192F9A99E30}" type="slidenum">
              <a:rPr lang="en-US" altLang="en-US" smtClean="0"/>
              <a:pPr/>
              <a:t>58</a:t>
            </a:fld>
            <a:endParaRPr lang="en-US" altLang="en-US"/>
          </a:p>
        </p:txBody>
      </p:sp>
    </p:spTree>
    <p:extLst>
      <p:ext uri="{BB962C8B-B14F-4D97-AF65-F5344CB8AC3E}">
        <p14:creationId xmlns:p14="http://schemas.microsoft.com/office/powerpoint/2010/main" val="2658958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Final application of Top-Seal Black completed</a:t>
            </a:r>
          </a:p>
          <a:p>
            <a:pPr eaLnBrk="1" hangingPunct="1">
              <a:spcBef>
                <a:spcPct val="0"/>
              </a:spcBef>
            </a:pPr>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D9C280D-8E1B-45C4-8508-35C3C36FB525}" type="slidenum">
              <a:rPr lang="en-US" altLang="en-US" smtClean="0"/>
              <a:pPr/>
              <a:t>59</a:t>
            </a:fld>
            <a:endParaRPr lang="en-US" altLang="en-US"/>
          </a:p>
        </p:txBody>
      </p:sp>
    </p:spTree>
    <p:extLst>
      <p:ext uri="{BB962C8B-B14F-4D97-AF65-F5344CB8AC3E}">
        <p14:creationId xmlns:p14="http://schemas.microsoft.com/office/powerpoint/2010/main" val="3320018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Black – close up after 48 hours</a:t>
            </a:r>
            <a:endParaRPr lang="en-US" altLang="en-US"/>
          </a:p>
          <a:p>
            <a:pPr eaLnBrk="1" hangingPunct="1">
              <a:spcBef>
                <a:spcPct val="0"/>
              </a:spcBef>
            </a:pPr>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BC1C7A4-3DFA-4DA3-8D2D-2E9C940E8E4D}" type="slidenum">
              <a:rPr lang="en-US" altLang="en-US" smtClean="0"/>
              <a:pPr/>
              <a:t>60</a:t>
            </a:fld>
            <a:endParaRPr lang="en-US" altLang="en-US"/>
          </a:p>
        </p:txBody>
      </p:sp>
    </p:spTree>
    <p:extLst>
      <p:ext uri="{BB962C8B-B14F-4D97-AF65-F5344CB8AC3E}">
        <p14:creationId xmlns:p14="http://schemas.microsoft.com/office/powerpoint/2010/main" val="3097031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en-US" altLang="en-US" b="1">
                <a:latin typeface="Maiandra GD" panose="020E0502030308020204" pitchFamily="34" charset="0"/>
              </a:rPr>
              <a:t>Top-Seal Black – one month later</a:t>
            </a:r>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BC51183-CA4A-4909-B2CC-5A67A62EF4E6}" type="slidenum">
              <a:rPr lang="en-US" altLang="en-US" smtClean="0"/>
              <a:pPr/>
              <a:t>61</a:t>
            </a:fld>
            <a:endParaRPr lang="en-US" altLang="en-US"/>
          </a:p>
        </p:txBody>
      </p:sp>
    </p:spTree>
    <p:extLst>
      <p:ext uri="{BB962C8B-B14F-4D97-AF65-F5344CB8AC3E}">
        <p14:creationId xmlns:p14="http://schemas.microsoft.com/office/powerpoint/2010/main" val="33326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11</a:t>
            </a:fld>
            <a:endParaRPr lang="en-US"/>
          </a:p>
        </p:txBody>
      </p:sp>
    </p:spTree>
    <p:extLst>
      <p:ext uri="{BB962C8B-B14F-4D97-AF65-F5344CB8AC3E}">
        <p14:creationId xmlns:p14="http://schemas.microsoft.com/office/powerpoint/2010/main" val="79395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12</a:t>
            </a:fld>
            <a:endParaRPr lang="en-US"/>
          </a:p>
        </p:txBody>
      </p:sp>
    </p:spTree>
    <p:extLst>
      <p:ext uri="{BB962C8B-B14F-4D97-AF65-F5344CB8AC3E}">
        <p14:creationId xmlns:p14="http://schemas.microsoft.com/office/powerpoint/2010/main" val="3801729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13</a:t>
            </a:fld>
            <a:endParaRPr lang="en-US"/>
          </a:p>
        </p:txBody>
      </p:sp>
    </p:spTree>
    <p:extLst>
      <p:ext uri="{BB962C8B-B14F-4D97-AF65-F5344CB8AC3E}">
        <p14:creationId xmlns:p14="http://schemas.microsoft.com/office/powerpoint/2010/main" val="7032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14</a:t>
            </a:fld>
            <a:endParaRPr lang="en-US"/>
          </a:p>
        </p:txBody>
      </p:sp>
    </p:spTree>
    <p:extLst>
      <p:ext uri="{BB962C8B-B14F-4D97-AF65-F5344CB8AC3E}">
        <p14:creationId xmlns:p14="http://schemas.microsoft.com/office/powerpoint/2010/main" val="840315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15</a:t>
            </a:fld>
            <a:endParaRPr lang="en-US"/>
          </a:p>
        </p:txBody>
      </p:sp>
    </p:spTree>
    <p:extLst>
      <p:ext uri="{BB962C8B-B14F-4D97-AF65-F5344CB8AC3E}">
        <p14:creationId xmlns:p14="http://schemas.microsoft.com/office/powerpoint/2010/main" val="536453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5ECDF0-13B9-459D-9A9F-A9C55E896C40}" type="slidenum">
              <a:rPr lang="en-US" smtClean="0"/>
              <a:pPr/>
              <a:t>16</a:t>
            </a:fld>
            <a:endParaRPr lang="en-US"/>
          </a:p>
        </p:txBody>
      </p:sp>
    </p:spTree>
    <p:extLst>
      <p:ext uri="{BB962C8B-B14F-4D97-AF65-F5344CB8AC3E}">
        <p14:creationId xmlns:p14="http://schemas.microsoft.com/office/powerpoint/2010/main" val="3331832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1DDC0A-6355-4BA9-9EEF-E0A74422E5CB}" type="slidenum">
              <a:rPr lang="en-US" altLang="en-US" smtClean="0"/>
              <a:pPr>
                <a:defRPr/>
              </a:pPr>
              <a:t>18</a:t>
            </a:fld>
            <a:endParaRPr lang="en-US" altLang="en-US"/>
          </a:p>
        </p:txBody>
      </p:sp>
    </p:spTree>
    <p:extLst>
      <p:ext uri="{BB962C8B-B14F-4D97-AF65-F5344CB8AC3E}">
        <p14:creationId xmlns:p14="http://schemas.microsoft.com/office/powerpoint/2010/main" val="4157862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No Changes</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85372" indent="-302066" eaLnBrk="0" hangingPunct="0">
              <a:defRPr>
                <a:solidFill>
                  <a:schemeClr val="tx1"/>
                </a:solidFill>
                <a:latin typeface="Arial" pitchFamily="34" charset="0"/>
                <a:cs typeface="Arial" pitchFamily="34" charset="0"/>
              </a:defRPr>
            </a:lvl2pPr>
            <a:lvl3pPr marL="1208265" indent="-241653" eaLnBrk="0" hangingPunct="0">
              <a:defRPr>
                <a:solidFill>
                  <a:schemeClr val="tx1"/>
                </a:solidFill>
                <a:latin typeface="Arial" pitchFamily="34" charset="0"/>
                <a:cs typeface="Arial" pitchFamily="34" charset="0"/>
              </a:defRPr>
            </a:lvl3pPr>
            <a:lvl4pPr marL="1691571" indent="-241653" eaLnBrk="0" hangingPunct="0">
              <a:defRPr>
                <a:solidFill>
                  <a:schemeClr val="tx1"/>
                </a:solidFill>
                <a:latin typeface="Arial" pitchFamily="34" charset="0"/>
                <a:cs typeface="Arial" pitchFamily="34" charset="0"/>
              </a:defRPr>
            </a:lvl4pPr>
            <a:lvl5pPr marL="2174878" indent="-241653" eaLnBrk="0" hangingPunct="0">
              <a:defRPr>
                <a:solidFill>
                  <a:schemeClr val="tx1"/>
                </a:solidFill>
                <a:latin typeface="Arial" pitchFamily="34" charset="0"/>
                <a:cs typeface="Arial" pitchFamily="34" charset="0"/>
              </a:defRPr>
            </a:lvl5pPr>
            <a:lvl6pPr marL="2658184" indent="-241653" eaLnBrk="0" fontAlgn="base" hangingPunct="0">
              <a:spcBef>
                <a:spcPct val="0"/>
              </a:spcBef>
              <a:spcAft>
                <a:spcPct val="0"/>
              </a:spcAft>
              <a:defRPr>
                <a:solidFill>
                  <a:schemeClr val="tx1"/>
                </a:solidFill>
                <a:latin typeface="Arial" pitchFamily="34" charset="0"/>
                <a:cs typeface="Arial" pitchFamily="34" charset="0"/>
              </a:defRPr>
            </a:lvl6pPr>
            <a:lvl7pPr marL="3141490" indent="-241653" eaLnBrk="0" fontAlgn="base" hangingPunct="0">
              <a:spcBef>
                <a:spcPct val="0"/>
              </a:spcBef>
              <a:spcAft>
                <a:spcPct val="0"/>
              </a:spcAft>
              <a:defRPr>
                <a:solidFill>
                  <a:schemeClr val="tx1"/>
                </a:solidFill>
                <a:latin typeface="Arial" pitchFamily="34" charset="0"/>
                <a:cs typeface="Arial" pitchFamily="34" charset="0"/>
              </a:defRPr>
            </a:lvl7pPr>
            <a:lvl8pPr marL="3624796" indent="-241653" eaLnBrk="0" fontAlgn="base" hangingPunct="0">
              <a:spcBef>
                <a:spcPct val="0"/>
              </a:spcBef>
              <a:spcAft>
                <a:spcPct val="0"/>
              </a:spcAft>
              <a:defRPr>
                <a:solidFill>
                  <a:schemeClr val="tx1"/>
                </a:solidFill>
                <a:latin typeface="Arial" pitchFamily="34" charset="0"/>
                <a:cs typeface="Arial" pitchFamily="34" charset="0"/>
              </a:defRPr>
            </a:lvl8pPr>
            <a:lvl9pPr marL="4108102" indent="-24165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AE01397-8DD9-454C-BD4E-ED58F778B2F0}" type="slidenum">
              <a:rPr lang="en-US"/>
              <a:pPr eaLnBrk="1" hangingPunct="1"/>
              <a:t>23</a:t>
            </a:fld>
            <a:endParaRPr lang="en-US"/>
          </a:p>
        </p:txBody>
      </p:sp>
    </p:spTree>
    <p:extLst>
      <p:ext uri="{BB962C8B-B14F-4D97-AF65-F5344CB8AC3E}">
        <p14:creationId xmlns:p14="http://schemas.microsoft.com/office/powerpoint/2010/main" val="2307584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lfab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B24435-E5D2-4F73-9F08-574FAFA58ACA}"/>
              </a:ext>
            </a:extLst>
          </p:cNvPr>
          <p:cNvSpPr/>
          <p:nvPr userDrawn="1"/>
        </p:nvSpPr>
        <p:spPr>
          <a:xfrm>
            <a:off x="0" y="2709863"/>
            <a:ext cx="12192000" cy="457200"/>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p>
        </p:txBody>
      </p:sp>
      <p:sp>
        <p:nvSpPr>
          <p:cNvPr id="3" name="Rectangle 14">
            <a:extLst>
              <a:ext uri="{FF2B5EF4-FFF2-40B4-BE49-F238E27FC236}">
                <a16:creationId xmlns:a16="http://schemas.microsoft.com/office/drawing/2014/main" id="{E97C3FF8-73A5-440D-81A6-25DD60843195}"/>
              </a:ext>
            </a:extLst>
          </p:cNvPr>
          <p:cNvSpPr>
            <a:spLocks noChangeArrowheads="1"/>
          </p:cNvSpPr>
          <p:nvPr userDrawn="1"/>
        </p:nvSpPr>
        <p:spPr bwMode="auto">
          <a:xfrm>
            <a:off x="0" y="3149600"/>
            <a:ext cx="12192000" cy="3767138"/>
          </a:xfrm>
          <a:prstGeom prst="rect">
            <a:avLst/>
          </a:prstGeom>
          <a:solidFill>
            <a:srgbClr val="00B050"/>
          </a:solidFill>
          <a:ln>
            <a:noFill/>
          </a:ln>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a:p>
        </p:txBody>
      </p:sp>
      <p:pic>
        <p:nvPicPr>
          <p:cNvPr id="4" name="Picture 15">
            <a:extLst>
              <a:ext uri="{FF2B5EF4-FFF2-40B4-BE49-F238E27FC236}">
                <a16:creationId xmlns:a16="http://schemas.microsoft.com/office/drawing/2014/main" id="{EFB5EE97-1AE8-438F-B8B2-A6E6C14709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39800"/>
            <a:ext cx="11751733" cy="5976938"/>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6">
            <a:extLst>
              <a:ext uri="{FF2B5EF4-FFF2-40B4-BE49-F238E27FC236}">
                <a16:creationId xmlns:a16="http://schemas.microsoft.com/office/drawing/2014/main" id="{9FBE177C-0EC7-4A8E-ACBF-BA01C95A2239}"/>
              </a:ext>
            </a:extLst>
          </p:cNvPr>
          <p:cNvSpPr>
            <a:spLocks noChangeArrowheads="1"/>
          </p:cNvSpPr>
          <p:nvPr userDrawn="1"/>
        </p:nvSpPr>
        <p:spPr bwMode="auto">
          <a:xfrm>
            <a:off x="0" y="0"/>
            <a:ext cx="12192000" cy="27765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2000"/>
          </a:p>
        </p:txBody>
      </p:sp>
    </p:spTree>
    <p:extLst>
      <p:ext uri="{BB962C8B-B14F-4D97-AF65-F5344CB8AC3E}">
        <p14:creationId xmlns:p14="http://schemas.microsoft.com/office/powerpoint/2010/main" val="369010373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a:extLst>
              <a:ext uri="{FF2B5EF4-FFF2-40B4-BE49-F238E27FC236}">
                <a16:creationId xmlns:a16="http://schemas.microsoft.com/office/drawing/2014/main" id="{35BDFA50-A9F0-477E-B8B4-9141B760F3C0}"/>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5" name="Slide Number Placeholder 2">
            <a:extLst>
              <a:ext uri="{FF2B5EF4-FFF2-40B4-BE49-F238E27FC236}">
                <a16:creationId xmlns:a16="http://schemas.microsoft.com/office/drawing/2014/main" id="{E9D1B755-CD5C-4263-9060-2B45B6AA68C4}"/>
              </a:ext>
            </a:extLst>
          </p:cNvPr>
          <p:cNvSpPr>
            <a:spLocks noGrp="1"/>
          </p:cNvSpPr>
          <p:nvPr>
            <p:ph type="sldNum" sz="quarter" idx="11"/>
          </p:nvPr>
        </p:nvSpPr>
        <p:spPr/>
        <p:txBody>
          <a:bodyPr/>
          <a:lstStyle>
            <a:lvl1pPr>
              <a:defRPr/>
            </a:lvl1pPr>
          </a:lstStyle>
          <a:p>
            <a:pPr>
              <a:defRPr/>
            </a:pPr>
            <a:fld id="{D7B3EE75-5C1A-4EE9-BC74-5AD56E3BFB6E}" type="slidenum">
              <a:rPr lang="en-US" altLang="en-US"/>
              <a:pPr>
                <a:defRPr/>
              </a:pPr>
              <a:t>‹#›</a:t>
            </a:fld>
            <a:endParaRPr lang="en-US" altLang="en-US"/>
          </a:p>
        </p:txBody>
      </p:sp>
    </p:spTree>
    <p:extLst>
      <p:ext uri="{BB962C8B-B14F-4D97-AF65-F5344CB8AC3E}">
        <p14:creationId xmlns:p14="http://schemas.microsoft.com/office/powerpoint/2010/main" val="154284651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3"/>
          <p:cNvSpPr>
            <a:spLocks noGrp="1" noChangeArrowheads="1"/>
          </p:cNvSpPr>
          <p:nvPr>
            <p:ph idx="1"/>
          </p:nvPr>
        </p:nvSpPr>
        <p:spPr bwMode="auto">
          <a:xfrm>
            <a:off x="585611" y="1358900"/>
            <a:ext cx="10972800" cy="4720167"/>
          </a:xfrm>
          <a:prstGeom prst="rect">
            <a:avLst/>
          </a:prstGeom>
          <a:noFill/>
          <a:ln>
            <a:noFill/>
          </a:ln>
          <a:extLst>
            <a:ext uri="{909E8E84-426E-40dd-AFC4-6F175D3DCCD1}"/>
            <a:ext uri="{91240B29-F687-4f45-9708-019B960494DF}"/>
            <a:ext uri="{FAA26D3D-D897-4be2-8F04-BA451C77F1D7}"/>
          </a:extLst>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1">
            <a:extLst>
              <a:ext uri="{FF2B5EF4-FFF2-40B4-BE49-F238E27FC236}">
                <a16:creationId xmlns:a16="http://schemas.microsoft.com/office/drawing/2014/main" id="{DB817077-54B6-43AD-B94D-2EFE4044D00A}"/>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96967C5F-0AB2-40B4-8F01-B339AEF654CB}"/>
              </a:ext>
            </a:extLst>
          </p:cNvPr>
          <p:cNvSpPr>
            <a:spLocks noGrp="1"/>
          </p:cNvSpPr>
          <p:nvPr>
            <p:ph type="sldNum" sz="quarter" idx="11"/>
          </p:nvPr>
        </p:nvSpPr>
        <p:spPr/>
        <p:txBody>
          <a:bodyPr/>
          <a:lstStyle>
            <a:lvl1pPr>
              <a:defRPr/>
            </a:lvl1pPr>
          </a:lstStyle>
          <a:p>
            <a:pPr>
              <a:defRPr/>
            </a:pPr>
            <a:fld id="{54CE843B-0B72-4D78-AE4F-C4FA5345441E}" type="slidenum">
              <a:rPr lang="en-US" altLang="en-US"/>
              <a:pPr>
                <a:defRPr/>
              </a:pPr>
              <a:t>‹#›</a:t>
            </a:fld>
            <a:endParaRPr lang="en-US" altLang="en-US"/>
          </a:p>
        </p:txBody>
      </p:sp>
    </p:spTree>
    <p:extLst>
      <p:ext uri="{BB962C8B-B14F-4D97-AF65-F5344CB8AC3E}">
        <p14:creationId xmlns:p14="http://schemas.microsoft.com/office/powerpoint/2010/main" val="233043995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585611" y="1358900"/>
            <a:ext cx="10972800" cy="4279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a:extLst>
              <a:ext uri="{FF2B5EF4-FFF2-40B4-BE49-F238E27FC236}">
                <a16:creationId xmlns:a16="http://schemas.microsoft.com/office/drawing/2014/main" id="{B95D81C2-F081-4E86-A6BD-74679E4C6756}"/>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CA656C51-D807-4D16-8811-5889960EB891}"/>
              </a:ext>
            </a:extLst>
          </p:cNvPr>
          <p:cNvSpPr>
            <a:spLocks noGrp="1"/>
          </p:cNvSpPr>
          <p:nvPr>
            <p:ph type="sldNum" sz="quarter" idx="11"/>
          </p:nvPr>
        </p:nvSpPr>
        <p:spPr/>
        <p:txBody>
          <a:bodyPr/>
          <a:lstStyle>
            <a:lvl1pPr>
              <a:defRPr/>
            </a:lvl1pPr>
          </a:lstStyle>
          <a:p>
            <a:pPr>
              <a:defRPr/>
            </a:pPr>
            <a:fld id="{985C4CD0-EAB8-44AE-A0A3-99EDF32193C2}" type="slidenum">
              <a:rPr lang="en-US" altLang="en-US"/>
              <a:pPr>
                <a:defRPr/>
              </a:pPr>
              <a:t>‹#›</a:t>
            </a:fld>
            <a:endParaRPr lang="en-US" altLang="en-US"/>
          </a:p>
        </p:txBody>
      </p:sp>
    </p:spTree>
    <p:extLst>
      <p:ext uri="{BB962C8B-B14F-4D97-AF65-F5344CB8AC3E}">
        <p14:creationId xmlns:p14="http://schemas.microsoft.com/office/powerpoint/2010/main" val="249661631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sz="half" idx="1"/>
          </p:nvPr>
        </p:nvSpPr>
        <p:spPr>
          <a:xfrm>
            <a:off x="563033" y="1468967"/>
            <a:ext cx="5384800" cy="4983163"/>
          </a:xfrm>
        </p:spPr>
        <p:txBody>
          <a:bodyPr/>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2"/>
          </p:nvPr>
        </p:nvSpPr>
        <p:spPr>
          <a:xfrm>
            <a:off x="6151033" y="1468967"/>
            <a:ext cx="5384800" cy="4983163"/>
          </a:xfrm>
        </p:spPr>
        <p:txBody>
          <a:bodyPr/>
          <a:lstStyle>
            <a:lvl1pP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1">
            <a:extLst>
              <a:ext uri="{FF2B5EF4-FFF2-40B4-BE49-F238E27FC236}">
                <a16:creationId xmlns:a16="http://schemas.microsoft.com/office/drawing/2014/main" id="{05BA86B7-EE5F-4373-A8D6-BCB0446A450E}"/>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8" name="Slide Number Placeholder 2">
            <a:extLst>
              <a:ext uri="{FF2B5EF4-FFF2-40B4-BE49-F238E27FC236}">
                <a16:creationId xmlns:a16="http://schemas.microsoft.com/office/drawing/2014/main" id="{30AF8A9D-1218-4E53-8DC1-D040E9AAC3D3}"/>
              </a:ext>
            </a:extLst>
          </p:cNvPr>
          <p:cNvSpPr>
            <a:spLocks noGrp="1"/>
          </p:cNvSpPr>
          <p:nvPr>
            <p:ph type="sldNum" sz="quarter" idx="11"/>
          </p:nvPr>
        </p:nvSpPr>
        <p:spPr/>
        <p:txBody>
          <a:bodyPr/>
          <a:lstStyle>
            <a:lvl1pPr>
              <a:defRPr/>
            </a:lvl1pPr>
          </a:lstStyle>
          <a:p>
            <a:pPr>
              <a:defRPr/>
            </a:pPr>
            <a:fld id="{CFA01438-1E66-4260-9830-94C16D060000}" type="slidenum">
              <a:rPr lang="en-US" altLang="en-US"/>
              <a:pPr>
                <a:defRPr/>
              </a:pPr>
              <a:t>‹#›</a:t>
            </a:fld>
            <a:endParaRPr lang="en-US" altLang="en-US"/>
          </a:p>
        </p:txBody>
      </p:sp>
    </p:spTree>
    <p:extLst>
      <p:ext uri="{BB962C8B-B14F-4D97-AF65-F5344CB8AC3E}">
        <p14:creationId xmlns:p14="http://schemas.microsoft.com/office/powerpoint/2010/main" val="346860423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Picture Placeholder 2"/>
          <p:cNvSpPr>
            <a:spLocks noGrp="1"/>
          </p:cNvSpPr>
          <p:nvPr>
            <p:ph type="pic" idx="1"/>
          </p:nvPr>
        </p:nvSpPr>
        <p:spPr>
          <a:xfrm>
            <a:off x="891170" y="1490132"/>
            <a:ext cx="10465459" cy="45710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Footer Placeholder 1">
            <a:extLst>
              <a:ext uri="{FF2B5EF4-FFF2-40B4-BE49-F238E27FC236}">
                <a16:creationId xmlns:a16="http://schemas.microsoft.com/office/drawing/2014/main" id="{1C3A88B6-4B3A-45A5-8640-052DD5D40097}"/>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409D30B9-9600-431C-83C6-B2233CAE4795}"/>
              </a:ext>
            </a:extLst>
          </p:cNvPr>
          <p:cNvSpPr>
            <a:spLocks noGrp="1"/>
          </p:cNvSpPr>
          <p:nvPr>
            <p:ph type="sldNum" sz="quarter" idx="11"/>
          </p:nvPr>
        </p:nvSpPr>
        <p:spPr/>
        <p:txBody>
          <a:bodyPr/>
          <a:lstStyle>
            <a:lvl1pPr>
              <a:defRPr/>
            </a:lvl1pPr>
          </a:lstStyle>
          <a:p>
            <a:pPr>
              <a:defRPr/>
            </a:pPr>
            <a:fld id="{2687C4D5-968D-4FF5-BFA3-1301264E7E15}" type="slidenum">
              <a:rPr lang="en-US" altLang="en-US"/>
              <a:pPr>
                <a:defRPr/>
              </a:pPr>
              <a:t>‹#›</a:t>
            </a:fld>
            <a:endParaRPr lang="en-US" altLang="en-US"/>
          </a:p>
        </p:txBody>
      </p:sp>
    </p:spTree>
    <p:extLst>
      <p:ext uri="{BB962C8B-B14F-4D97-AF65-F5344CB8AC3E}">
        <p14:creationId xmlns:p14="http://schemas.microsoft.com/office/powerpoint/2010/main" val="47590448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3"/>
          <p:cNvSpPr>
            <a:spLocks noGrp="1" noChangeArrowheads="1"/>
          </p:cNvSpPr>
          <p:nvPr>
            <p:ph idx="1"/>
          </p:nvPr>
        </p:nvSpPr>
        <p:spPr bwMode="auto">
          <a:xfrm>
            <a:off x="585611" y="1358900"/>
            <a:ext cx="10972800" cy="4711700"/>
          </a:xfrm>
          <a:prstGeom prst="rect">
            <a:avLst/>
          </a:prstGeom>
          <a:noFill/>
          <a:ln>
            <a:noFill/>
          </a:ln>
          <a:extLst>
            <a:ext uri="{909E8E84-426E-40dd-AFC4-6F175D3DCCD1}"/>
            <a:ext uri="{91240B29-F687-4f45-9708-019B960494DF}"/>
            <a:ext uri="{FAA26D3D-D897-4be2-8F04-BA451C77F1D7}"/>
          </a:extLst>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1">
            <a:extLst>
              <a:ext uri="{FF2B5EF4-FFF2-40B4-BE49-F238E27FC236}">
                <a16:creationId xmlns:a16="http://schemas.microsoft.com/office/drawing/2014/main" id="{8FC32924-CB73-4A75-9D1E-8A759121BA9F}"/>
              </a:ext>
            </a:extLst>
          </p:cNvPr>
          <p:cNvSpPr>
            <a:spLocks noGrp="1"/>
          </p:cNvSpPr>
          <p:nvPr>
            <p:ph type="ftr" sz="quarter" idx="10"/>
          </p:nvPr>
        </p:nvSpPr>
        <p:spPr/>
        <p:txBody>
          <a:bodyPr/>
          <a:lstStyle>
            <a:lvl1pPr>
              <a:defRPr/>
            </a:lvl1pPr>
          </a:lstStyle>
          <a:p>
            <a:pPr>
              <a:defRPr/>
            </a:pPr>
            <a:r>
              <a:rPr lang="en-US"/>
              <a:t>Confidential and Proprietary Information</a:t>
            </a:r>
          </a:p>
        </p:txBody>
      </p:sp>
      <p:sp>
        <p:nvSpPr>
          <p:cNvPr id="6" name="Slide Number Placeholder 2">
            <a:extLst>
              <a:ext uri="{FF2B5EF4-FFF2-40B4-BE49-F238E27FC236}">
                <a16:creationId xmlns:a16="http://schemas.microsoft.com/office/drawing/2014/main" id="{AEAF1E40-4DA0-4A26-9A1B-033BC60F0159}"/>
              </a:ext>
            </a:extLst>
          </p:cNvPr>
          <p:cNvSpPr>
            <a:spLocks noGrp="1"/>
          </p:cNvSpPr>
          <p:nvPr>
            <p:ph type="sldNum" sz="quarter" idx="11"/>
          </p:nvPr>
        </p:nvSpPr>
        <p:spPr/>
        <p:txBody>
          <a:bodyPr/>
          <a:lstStyle>
            <a:lvl1pPr>
              <a:defRPr/>
            </a:lvl1pPr>
          </a:lstStyle>
          <a:p>
            <a:pPr>
              <a:defRPr/>
            </a:pPr>
            <a:fld id="{27FBB4D6-58EA-4328-8D7A-5DA50323CFDB}" type="slidenum">
              <a:rPr lang="en-US" altLang="en-US"/>
              <a:pPr>
                <a:defRPr/>
              </a:pPr>
              <a:t>‹#›</a:t>
            </a:fld>
            <a:endParaRPr lang="en-US" altLang="en-US"/>
          </a:p>
        </p:txBody>
      </p:sp>
    </p:spTree>
    <p:extLst>
      <p:ext uri="{BB962C8B-B14F-4D97-AF65-F5344CB8AC3E}">
        <p14:creationId xmlns:p14="http://schemas.microsoft.com/office/powerpoint/2010/main" val="40392059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0465-7C4A-49AF-A12F-DF1A51A815C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s-ES"/>
          </a:p>
        </p:txBody>
      </p:sp>
      <p:sp>
        <p:nvSpPr>
          <p:cNvPr id="3" name="Subtitle 2">
            <a:extLst>
              <a:ext uri="{FF2B5EF4-FFF2-40B4-BE49-F238E27FC236}">
                <a16:creationId xmlns:a16="http://schemas.microsoft.com/office/drawing/2014/main" id="{117302FD-889C-47FD-8B14-49C21856710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F4164C14-D5BD-4C9E-9E59-61EB290F5574}"/>
              </a:ext>
            </a:extLst>
          </p:cNvPr>
          <p:cNvSpPr>
            <a:spLocks noGrp="1"/>
          </p:cNvSpPr>
          <p:nvPr>
            <p:ph type="dt" sz="half" idx="10"/>
          </p:nvPr>
        </p:nvSpPr>
        <p:spPr/>
        <p:txBody>
          <a:bodyPr/>
          <a:lstStyle/>
          <a:p>
            <a:fld id="{29A6A2BC-8684-47A9-83BB-D2AA9124347A}" type="datetimeFigureOut">
              <a:rPr lang="es-ES" smtClean="0"/>
              <a:t>19/04/2023</a:t>
            </a:fld>
            <a:endParaRPr lang="es-ES"/>
          </a:p>
        </p:txBody>
      </p:sp>
      <p:sp>
        <p:nvSpPr>
          <p:cNvPr id="5" name="Footer Placeholder 4">
            <a:extLst>
              <a:ext uri="{FF2B5EF4-FFF2-40B4-BE49-F238E27FC236}">
                <a16:creationId xmlns:a16="http://schemas.microsoft.com/office/drawing/2014/main" id="{08E22388-6028-4CEC-9775-82108E19A0FE}"/>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8F2251EA-F70A-4231-BCEF-5CB146DDA402}"/>
              </a:ext>
            </a:extLst>
          </p:cNvPr>
          <p:cNvSpPr>
            <a:spLocks noGrp="1"/>
          </p:cNvSpPr>
          <p:nvPr>
            <p:ph type="sldNum" sz="quarter" idx="12"/>
          </p:nvPr>
        </p:nvSpPr>
        <p:spPr/>
        <p:txBody>
          <a:bodyPr/>
          <a:lstStyle/>
          <a:p>
            <a:fld id="{FF7BC20A-5888-4140-973A-BFF25A207EC7}" type="slidenum">
              <a:rPr lang="es-ES" smtClean="0"/>
              <a:t>‹#›</a:t>
            </a:fld>
            <a:endParaRPr lang="es-ES"/>
          </a:p>
        </p:txBody>
      </p:sp>
    </p:spTree>
    <p:extLst>
      <p:ext uri="{BB962C8B-B14F-4D97-AF65-F5344CB8AC3E}">
        <p14:creationId xmlns:p14="http://schemas.microsoft.com/office/powerpoint/2010/main" val="3413190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Footer Placeholder 3"/>
          <p:cNvSpPr txBox="1">
            <a:spLocks/>
          </p:cNvSpPr>
          <p:nvPr userDrawn="1"/>
        </p:nvSpPr>
        <p:spPr bwMode="auto">
          <a:xfrm>
            <a:off x="0" y="6416676"/>
            <a:ext cx="12192000" cy="441325"/>
          </a:xfrm>
          <a:prstGeom prst="rect">
            <a:avLst/>
          </a:prstGeom>
          <a:noFill/>
          <a:ln>
            <a:noFill/>
          </a:ln>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1200" dirty="0">
                <a:latin typeface="Franklin Gothic Book" panose="020B0503020102020204" pitchFamily="34" charset="0"/>
                <a:cs typeface="Arial" panose="020B0604020202020204" pitchFamily="34" charset="0"/>
              </a:rPr>
              <a:t>Copyright </a:t>
            </a:r>
            <a:r>
              <a:rPr lang="en-US" altLang="en-US" sz="1200" b="1">
                <a:cs typeface="Arial" panose="020B0604020202020204" pitchFamily="34" charset="0"/>
              </a:rPr>
              <a:t>©  2022</a:t>
            </a:r>
            <a:r>
              <a:rPr lang="en-US" altLang="en-US" sz="1200" b="1" baseline="0">
                <a:cs typeface="Arial" panose="020B0604020202020204" pitchFamily="34" charset="0"/>
              </a:rPr>
              <a:t> </a:t>
            </a:r>
            <a:r>
              <a:rPr lang="en-US" altLang="en-US" sz="1200" b="1">
                <a:cs typeface="Arial" panose="020B0604020202020204" pitchFamily="34" charset="0"/>
              </a:rPr>
              <a:t> </a:t>
            </a:r>
            <a:r>
              <a:rPr lang="en-US" altLang="en-US" sz="1200" b="0" dirty="0">
                <a:latin typeface="Franklin Gothic Book" panose="020B0503020102020204" pitchFamily="34" charset="0"/>
                <a:cs typeface="Arial" panose="020B0604020202020204" pitchFamily="34" charset="0"/>
              </a:rPr>
              <a:t>Eco</a:t>
            </a:r>
            <a:r>
              <a:rPr lang="en-US" altLang="en-US" sz="1200" b="0" baseline="0" dirty="0">
                <a:latin typeface="Franklin Gothic Book" panose="020B0503020102020204" pitchFamily="34" charset="0"/>
                <a:cs typeface="Arial" panose="020B0604020202020204" pitchFamily="34" charset="0"/>
              </a:rPr>
              <a:t> Estates International and T</a:t>
            </a:r>
            <a:r>
              <a:rPr lang="en-US" altLang="en-US" sz="1200" dirty="0">
                <a:latin typeface="Franklin Gothic Book" panose="020B0503020102020204" pitchFamily="34" charset="0"/>
                <a:cs typeface="Arial" panose="020B0604020202020204" pitchFamily="34" charset="0"/>
              </a:rPr>
              <a:t>erra Pave International, Inc.  All rights reserved</a:t>
            </a:r>
          </a:p>
        </p:txBody>
      </p:sp>
      <p:sp>
        <p:nvSpPr>
          <p:cNvPr id="3" name="Date Placeholder 2"/>
          <p:cNvSpPr>
            <a:spLocks noGrp="1"/>
          </p:cNvSpPr>
          <p:nvPr>
            <p:ph type="dt" sz="half" idx="10"/>
          </p:nvPr>
        </p:nvSpPr>
        <p:spPr/>
        <p:txBody>
          <a:bodyPr/>
          <a:lstStyle>
            <a:lvl1pPr>
              <a:defRPr/>
            </a:lvl1pPr>
          </a:lstStyle>
          <a:p>
            <a:pPr>
              <a:defRPr/>
            </a:pPr>
            <a:fld id="{136E6D8C-65C6-4100-A6BC-C45BAB86529A}" type="datetimeFigureOut">
              <a:rPr lang="en-US" altLang="en-US"/>
              <a:pPr>
                <a:defRPr/>
              </a:pPr>
              <a:t>4/19/2023</a:t>
            </a:fld>
            <a:endParaRPr lang="en-US" altLang="en-US"/>
          </a:p>
        </p:txBody>
      </p:sp>
      <p:sp>
        <p:nvSpPr>
          <p:cNvPr id="4" name="Footer Placeholder 23"/>
          <p:cNvSpPr>
            <a:spLocks noGrp="1"/>
          </p:cNvSpPr>
          <p:nvPr>
            <p:ph type="ftr" sz="quarter" idx="11"/>
          </p:nvPr>
        </p:nvSpPr>
        <p:spPr/>
        <p:txBody>
          <a:bodyPr/>
          <a:lstStyle>
            <a:lvl1pPr>
              <a:defRPr/>
            </a:lvl1pPr>
          </a:lstStyle>
          <a:p>
            <a:pPr>
              <a:defRPr/>
            </a:pPr>
            <a:endParaRPr lang="en-US"/>
          </a:p>
        </p:txBody>
      </p:sp>
      <p:sp>
        <p:nvSpPr>
          <p:cNvPr id="5" name="Slide Number Placeholder 6"/>
          <p:cNvSpPr>
            <a:spLocks noGrp="1"/>
          </p:cNvSpPr>
          <p:nvPr>
            <p:ph type="sldNum" sz="quarter" idx="12"/>
          </p:nvPr>
        </p:nvSpPr>
        <p:spPr/>
        <p:txBody>
          <a:bodyPr/>
          <a:lstStyle>
            <a:lvl1pPr>
              <a:defRPr/>
            </a:lvl1pPr>
          </a:lstStyle>
          <a:p>
            <a:pPr>
              <a:defRPr/>
            </a:pPr>
            <a:fld id="{255698F3-235F-41C3-BBA9-74E08F8B19D2}" type="slidenum">
              <a:rPr lang="en-US" altLang="en-US"/>
              <a:pPr>
                <a:defRPr/>
              </a:pPr>
              <a:t>‹#›</a:t>
            </a:fld>
            <a:endParaRPr lang="en-US" altLang="en-US"/>
          </a:p>
        </p:txBody>
      </p:sp>
    </p:spTree>
    <p:extLst>
      <p:ext uri="{BB962C8B-B14F-4D97-AF65-F5344CB8AC3E}">
        <p14:creationId xmlns:p14="http://schemas.microsoft.com/office/powerpoint/2010/main" val="1705738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1D4FCA-0035-4424-AEE0-0663B91A7498}"/>
              </a:ext>
            </a:extLst>
          </p:cNvPr>
          <p:cNvSpPr/>
          <p:nvPr userDrawn="1"/>
        </p:nvSpPr>
        <p:spPr>
          <a:xfrm>
            <a:off x="0" y="139701"/>
            <a:ext cx="12192000" cy="1109663"/>
          </a:xfrm>
          <a:prstGeom prst="rect">
            <a:avLst/>
          </a:prstGeom>
          <a:solidFill>
            <a:srgbClr val="0052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p>
        </p:txBody>
      </p:sp>
      <p:sp>
        <p:nvSpPr>
          <p:cNvPr id="10" name="Rectangle 9">
            <a:extLst>
              <a:ext uri="{FF2B5EF4-FFF2-40B4-BE49-F238E27FC236}">
                <a16:creationId xmlns:a16="http://schemas.microsoft.com/office/drawing/2014/main" id="{3AC93977-BA21-43E0-AC58-6019422F298F}"/>
              </a:ext>
            </a:extLst>
          </p:cNvPr>
          <p:cNvSpPr/>
          <p:nvPr userDrawn="1"/>
        </p:nvSpPr>
        <p:spPr>
          <a:xfrm>
            <a:off x="0" y="0"/>
            <a:ext cx="12192000" cy="1109663"/>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a:ln>
                <a:solidFill>
                  <a:srgbClr val="00B0F0"/>
                </a:solidFill>
              </a:ln>
            </a:endParaRPr>
          </a:p>
        </p:txBody>
      </p:sp>
      <p:pic>
        <p:nvPicPr>
          <p:cNvPr id="1028" name="Picture 10">
            <a:extLst>
              <a:ext uri="{FF2B5EF4-FFF2-40B4-BE49-F238E27FC236}">
                <a16:creationId xmlns:a16="http://schemas.microsoft.com/office/drawing/2014/main" id="{05575EAC-BB5F-49D6-A18F-F63C2343447E}"/>
              </a:ext>
            </a:extLst>
          </p:cNvPr>
          <p:cNvPicPr>
            <a:picLocks noChangeAspect="1"/>
          </p:cNvPicPr>
          <p:nvPr userDrawn="1"/>
        </p:nvPicPr>
        <p:blipFill>
          <a:blip r:embed="rId11">
            <a:extLst>
              <a:ext uri="{28A0092B-C50C-407E-A947-70E740481C1C}">
                <a14:useLocalDpi xmlns:a14="http://schemas.microsoft.com/office/drawing/2010/main" val="0"/>
              </a:ext>
            </a:extLst>
          </a:blip>
          <a:srcRect t="34677"/>
          <a:stretch>
            <a:fillRect/>
          </a:stretch>
        </p:blipFill>
        <p:spPr bwMode="auto">
          <a:xfrm>
            <a:off x="7916334" y="0"/>
            <a:ext cx="4461933" cy="1371600"/>
          </a:xfrm>
          <a:prstGeom prst="rect">
            <a:avLst/>
          </a:prstGeom>
          <a:noFill/>
          <a:ln>
            <a:noFill/>
          </a:ln>
          <a:extLst>
            <a:ext uri="{909E8E84-426E-40DD-AFC4-6F175D3DCCD1}">
              <a14:hiddenFill xmlns:a14="http://schemas.microsoft.com/office/drawing/2010/main">
                <a:solidFill>
                  <a:srgbClr val="FFFFFF">
                    <a:alpha val="3215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a:extLst>
              <a:ext uri="{FF2B5EF4-FFF2-40B4-BE49-F238E27FC236}">
                <a16:creationId xmlns:a16="http://schemas.microsoft.com/office/drawing/2014/main" id="{58E20F0B-D830-48E5-9246-0331B9026F13}"/>
              </a:ext>
            </a:extLst>
          </p:cNvPr>
          <p:cNvSpPr>
            <a:spLocks noGrp="1" noChangeArrowheads="1"/>
          </p:cNvSpPr>
          <p:nvPr>
            <p:ph type="title"/>
          </p:nvPr>
        </p:nvSpPr>
        <p:spPr bwMode="auto">
          <a:xfrm>
            <a:off x="563033" y="287338"/>
            <a:ext cx="109728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0" name="Rectangle 3">
            <a:extLst>
              <a:ext uri="{FF2B5EF4-FFF2-40B4-BE49-F238E27FC236}">
                <a16:creationId xmlns:a16="http://schemas.microsoft.com/office/drawing/2014/main" id="{90C72142-6EE5-40EC-94C4-B7327DA259DC}"/>
              </a:ext>
            </a:extLst>
          </p:cNvPr>
          <p:cNvSpPr>
            <a:spLocks noGrp="1" noChangeArrowheads="1"/>
          </p:cNvSpPr>
          <p:nvPr>
            <p:ph type="body" idx="1"/>
          </p:nvPr>
        </p:nvSpPr>
        <p:spPr bwMode="auto">
          <a:xfrm>
            <a:off x="586317" y="1358900"/>
            <a:ext cx="109728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Footer Placeholder 1">
            <a:extLst>
              <a:ext uri="{FF2B5EF4-FFF2-40B4-BE49-F238E27FC236}">
                <a16:creationId xmlns:a16="http://schemas.microsoft.com/office/drawing/2014/main" id="{83E47C06-F927-4974-915D-9F714F1FC6D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000" i="1">
                <a:solidFill>
                  <a:schemeClr val="tx1">
                    <a:lumMod val="50000"/>
                    <a:lumOff val="50000"/>
                  </a:schemeClr>
                </a:solidFill>
                <a:latin typeface="Trebuchet MS"/>
                <a:ea typeface="ＭＳ Ｐゴシック" charset="0"/>
                <a:cs typeface="Trebuchet MS"/>
              </a:defRPr>
            </a:lvl1pPr>
          </a:lstStyle>
          <a:p>
            <a:pPr>
              <a:defRPr/>
            </a:pPr>
            <a:r>
              <a:rPr lang="en-US"/>
              <a:t>Confidential and Proprietary Information</a:t>
            </a:r>
          </a:p>
        </p:txBody>
      </p:sp>
      <p:sp>
        <p:nvSpPr>
          <p:cNvPr id="3" name="Slide Number Placeholder 2">
            <a:extLst>
              <a:ext uri="{FF2B5EF4-FFF2-40B4-BE49-F238E27FC236}">
                <a16:creationId xmlns:a16="http://schemas.microsoft.com/office/drawing/2014/main" id="{08DE0FD5-8406-4D90-9D0D-5B3DE89F107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7F7F7F"/>
                </a:solidFill>
                <a:latin typeface="Trebuchet MS" panose="020B0603020202020204" pitchFamily="34" charset="0"/>
              </a:defRPr>
            </a:lvl1pPr>
          </a:lstStyle>
          <a:p>
            <a:pPr>
              <a:defRPr/>
            </a:pPr>
            <a:fld id="{0FBD8291-06C9-4378-8E93-FBBA7F052E0D}" type="slidenum">
              <a:rPr lang="en-US" altLang="en-US"/>
              <a:pPr>
                <a:defRPr/>
              </a:pPr>
              <a:t>‹#›</a:t>
            </a:fld>
            <a:endParaRPr lang="en-US" altLang="en-US"/>
          </a:p>
        </p:txBody>
      </p:sp>
      <p:cxnSp>
        <p:nvCxnSpPr>
          <p:cNvPr id="14" name="Straight Connector 13">
            <a:extLst>
              <a:ext uri="{FF2B5EF4-FFF2-40B4-BE49-F238E27FC236}">
                <a16:creationId xmlns:a16="http://schemas.microsoft.com/office/drawing/2014/main" id="{7612638B-2BAA-4210-8668-D90BC82F45A1}"/>
              </a:ext>
            </a:extLst>
          </p:cNvPr>
          <p:cNvCxnSpPr>
            <a:stCxn id="4" idx="3"/>
          </p:cNvCxnSpPr>
          <p:nvPr userDrawn="1"/>
        </p:nvCxnSpPr>
        <p:spPr>
          <a:xfrm>
            <a:off x="2312195" y="6392863"/>
            <a:ext cx="8863805" cy="0"/>
          </a:xfrm>
          <a:prstGeom prst="line">
            <a:avLst/>
          </a:prstGeom>
          <a:ln w="12700" cmpd="sng">
            <a:solidFill>
              <a:srgbClr val="00B050"/>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4768" y="6105782"/>
            <a:ext cx="2137427" cy="574162"/>
          </a:xfrm>
          <a:prstGeom prst="rect">
            <a:avLst/>
          </a:prstGeom>
        </p:spPr>
      </p:pic>
    </p:spTree>
  </p:cSld>
  <p:clrMap bg1="lt1" tx1="dk1" bg2="lt2" tx2="dk2" accent1="accent1" accent2="accent2" accent3="accent3" accent4="accent4" accent5="accent5" accent6="accent6" hlink="hlink" folHlink="folHlink"/>
  <p:sldLayoutIdLst>
    <p:sldLayoutId id="2147484148" r:id="rId1"/>
    <p:sldLayoutId id="2147484142" r:id="rId2"/>
    <p:sldLayoutId id="2147484143" r:id="rId3"/>
    <p:sldLayoutId id="2147484144" r:id="rId4"/>
    <p:sldLayoutId id="2147484145" r:id="rId5"/>
    <p:sldLayoutId id="2147484146" r:id="rId6"/>
    <p:sldLayoutId id="2147484147" r:id="rId7"/>
    <p:sldLayoutId id="2147484149" r:id="rId8"/>
    <p:sldLayoutId id="2147484150" r:id="rId9"/>
  </p:sldLayoutIdLst>
  <p:transition spd="med">
    <p:fade/>
  </p:transition>
  <p:hf hdr="0" dt="0"/>
  <p:txStyles>
    <p:titleStyle>
      <a:lvl1pPr algn="l" rtl="0" eaLnBrk="0" fontAlgn="base" hangingPunct="0">
        <a:lnSpc>
          <a:spcPct val="95000"/>
        </a:lnSpc>
        <a:spcBef>
          <a:spcPct val="0"/>
        </a:spcBef>
        <a:spcAft>
          <a:spcPct val="0"/>
        </a:spcAft>
        <a:defRPr sz="2800">
          <a:solidFill>
            <a:srgbClr val="FFFFFF"/>
          </a:solidFill>
          <a:latin typeface="Trebuchet MS"/>
          <a:ea typeface="MS PGothic" panose="020B0600070205080204" pitchFamily="34" charset="-128"/>
          <a:cs typeface="Trebuchet MS"/>
        </a:defRPr>
      </a:lvl1pPr>
      <a:lvl2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2pPr>
      <a:lvl3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3pPr>
      <a:lvl4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4pPr>
      <a:lvl5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5pPr>
      <a:lvl6pPr marL="457200" algn="l" rtl="0" fontAlgn="base">
        <a:lnSpc>
          <a:spcPct val="95000"/>
        </a:lnSpc>
        <a:spcBef>
          <a:spcPct val="0"/>
        </a:spcBef>
        <a:spcAft>
          <a:spcPct val="0"/>
        </a:spcAft>
        <a:defRPr sz="2800" i="1">
          <a:solidFill>
            <a:schemeClr val="tx2"/>
          </a:solidFill>
          <a:latin typeface="Arial" pitchFamily="-105" charset="0"/>
        </a:defRPr>
      </a:lvl6pPr>
      <a:lvl7pPr marL="914400" algn="l" rtl="0" fontAlgn="base">
        <a:lnSpc>
          <a:spcPct val="95000"/>
        </a:lnSpc>
        <a:spcBef>
          <a:spcPct val="0"/>
        </a:spcBef>
        <a:spcAft>
          <a:spcPct val="0"/>
        </a:spcAft>
        <a:defRPr sz="2800" i="1">
          <a:solidFill>
            <a:schemeClr val="tx2"/>
          </a:solidFill>
          <a:latin typeface="Arial" pitchFamily="-105" charset="0"/>
        </a:defRPr>
      </a:lvl7pPr>
      <a:lvl8pPr marL="1371600" algn="l" rtl="0" fontAlgn="base">
        <a:lnSpc>
          <a:spcPct val="95000"/>
        </a:lnSpc>
        <a:spcBef>
          <a:spcPct val="0"/>
        </a:spcBef>
        <a:spcAft>
          <a:spcPct val="0"/>
        </a:spcAft>
        <a:defRPr sz="2800" i="1">
          <a:solidFill>
            <a:schemeClr val="tx2"/>
          </a:solidFill>
          <a:latin typeface="Arial" pitchFamily="-105" charset="0"/>
        </a:defRPr>
      </a:lvl8pPr>
      <a:lvl9pPr marL="1828800" algn="l" rtl="0" fontAlgn="base">
        <a:lnSpc>
          <a:spcPct val="95000"/>
        </a:lnSpc>
        <a:spcBef>
          <a:spcPct val="0"/>
        </a:spcBef>
        <a:spcAft>
          <a:spcPct val="0"/>
        </a:spcAft>
        <a:defRPr sz="2800" i="1">
          <a:solidFill>
            <a:schemeClr val="tx2"/>
          </a:solidFill>
          <a:latin typeface="Arial" pitchFamily="-105" charset="0"/>
        </a:defRPr>
      </a:lvl9pPr>
    </p:titleStyle>
    <p:bodyStyle>
      <a:lvl1pPr marL="234950" indent="-234950" algn="l" rtl="0" eaLnBrk="0" fontAlgn="base" hangingPunct="0">
        <a:spcBef>
          <a:spcPct val="30000"/>
        </a:spcBef>
        <a:spcAft>
          <a:spcPct val="10000"/>
        </a:spcAft>
        <a:buClr>
          <a:srgbClr val="7F7F7F"/>
        </a:buClr>
        <a:buFont typeface="Wingdings" panose="05000000000000000000" pitchFamily="2" charset="2"/>
        <a:buChar char="Ø"/>
        <a:defRPr sz="2400">
          <a:solidFill>
            <a:srgbClr val="7F7F7F"/>
          </a:solidFill>
          <a:latin typeface="Trebuchet MS"/>
          <a:ea typeface="MS PGothic" panose="020B0600070205080204" pitchFamily="34" charset="-128"/>
          <a:cs typeface="Trebuchet MS"/>
        </a:defRPr>
      </a:lvl1pPr>
      <a:lvl2pPr marL="568325" indent="-219075" algn="l" rtl="0" eaLnBrk="0" fontAlgn="base" hangingPunct="0">
        <a:spcBef>
          <a:spcPct val="15000"/>
        </a:spcBef>
        <a:spcAft>
          <a:spcPct val="10000"/>
        </a:spcAft>
        <a:buClr>
          <a:srgbClr val="7F7F7F"/>
        </a:buClr>
        <a:buFont typeface="Wingdings" panose="05000000000000000000" pitchFamily="2" charset="2"/>
        <a:buChar char="Ø"/>
        <a:defRPr sz="2000">
          <a:solidFill>
            <a:srgbClr val="7F7F7F"/>
          </a:solidFill>
          <a:latin typeface="Trebuchet MS"/>
          <a:ea typeface="MS PGothic" panose="020B0600070205080204" pitchFamily="34" charset="-128"/>
          <a:cs typeface="Trebuchet MS"/>
        </a:defRPr>
      </a:lvl2pPr>
      <a:lvl3pPr marL="858838" indent="-176213" algn="l" rtl="0" eaLnBrk="0" fontAlgn="base" hangingPunct="0">
        <a:spcBef>
          <a:spcPct val="10000"/>
        </a:spcBef>
        <a:spcAft>
          <a:spcPct val="10000"/>
        </a:spcAft>
        <a:buClr>
          <a:srgbClr val="7F7F7F"/>
        </a:buClr>
        <a:buFont typeface="Wingdings" panose="05000000000000000000" pitchFamily="2" charset="2"/>
        <a:buChar char="Ø"/>
        <a:defRPr sz="1600">
          <a:solidFill>
            <a:srgbClr val="7F7F7F"/>
          </a:solidFill>
          <a:latin typeface="Trebuchet MS"/>
          <a:ea typeface="MS PGothic" panose="020B0600070205080204" pitchFamily="34" charset="-128"/>
          <a:cs typeface="Trebuchet MS"/>
        </a:defRPr>
      </a:lvl3pPr>
      <a:lvl4pPr marL="1204913" indent="-176213" algn="l" rtl="0" eaLnBrk="0" fontAlgn="base" hangingPunct="0">
        <a:spcBef>
          <a:spcPct val="10000"/>
        </a:spcBef>
        <a:spcAft>
          <a:spcPct val="10000"/>
        </a:spcAft>
        <a:buClr>
          <a:srgbClr val="7F7F7F"/>
        </a:buClr>
        <a:buFont typeface="Wingdings" panose="05000000000000000000" pitchFamily="2" charset="2"/>
        <a:buChar char="Ø"/>
        <a:defRPr sz="1200">
          <a:solidFill>
            <a:srgbClr val="7F7F7F"/>
          </a:solidFill>
          <a:latin typeface="Trebuchet MS"/>
          <a:ea typeface="MS PGothic" panose="020B0600070205080204" pitchFamily="34" charset="-128"/>
          <a:cs typeface="Trebuchet MS"/>
        </a:defRPr>
      </a:lvl4pPr>
      <a:lvl5pPr marL="1482725" indent="-107950" algn="l" rtl="0" eaLnBrk="0" fontAlgn="base" hangingPunct="0">
        <a:spcBef>
          <a:spcPct val="10000"/>
        </a:spcBef>
        <a:spcAft>
          <a:spcPct val="10000"/>
        </a:spcAft>
        <a:buClr>
          <a:srgbClr val="7F7F7F"/>
        </a:buClr>
        <a:buFont typeface="Wingdings" panose="05000000000000000000" pitchFamily="2" charset="2"/>
        <a:buChar char="Ø"/>
        <a:defRPr sz="1200">
          <a:solidFill>
            <a:srgbClr val="7F7F7F"/>
          </a:solidFill>
          <a:latin typeface="Trebuchet MS"/>
          <a:ea typeface="MS PGothic" panose="020B0600070205080204" pitchFamily="34" charset="-128"/>
          <a:cs typeface="Trebuchet MS"/>
        </a:defRPr>
      </a:lvl5pPr>
      <a:lvl6pPr marL="19399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6pPr>
      <a:lvl7pPr marL="23971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7pPr>
      <a:lvl8pPr marL="28543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8pPr>
      <a:lvl9pPr marL="3311525" indent="-107950" algn="l" rtl="0" fontAlgn="base">
        <a:spcBef>
          <a:spcPct val="10000"/>
        </a:spcBef>
        <a:spcAft>
          <a:spcPct val="10000"/>
        </a:spcAft>
        <a:buClr>
          <a:schemeClr val="accent1"/>
        </a:buClr>
        <a:buChar char="•"/>
        <a:defRPr sz="12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hyperlink" Target="EEI_1_TPFog.mp4" TargetMode="External"/><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24.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hyperlink" Target="EEI%20Terra%20Prime%20Application.mp4" TargetMode="External"/><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8.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hyperlink" Target="https://www.pbs.org/wgbh/nova/video/weathering-the-future/" TargetMode="External"/><Relationship Id="rId2" Type="http://schemas.openxmlformats.org/officeDocument/2006/relationships/image" Target="../media/image82.jpg"/><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8.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png"/><Relationship Id="rId2" Type="http://schemas.openxmlformats.org/officeDocument/2006/relationships/image" Target="../media/image85.jpeg"/><Relationship Id="rId1" Type="http://schemas.openxmlformats.org/officeDocument/2006/relationships/slideLayout" Target="../slideLayouts/slideLayout9.xml"/><Relationship Id="rId6" Type="http://schemas.openxmlformats.org/officeDocument/2006/relationships/image" Target="../media/image87.jpeg"/><Relationship Id="rId5" Type="http://schemas.openxmlformats.org/officeDocument/2006/relationships/image" Target="../media/image19.png"/><Relationship Id="rId4" Type="http://schemas.openxmlformats.org/officeDocument/2006/relationships/hyperlink" Target="EEI%20TSWhiteHD_Chile.mp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EEI%20TERRA%20PAVE%20products.mp4"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9.xml"/><Relationship Id="rId5" Type="http://schemas.openxmlformats.org/officeDocument/2006/relationships/image" Target="../media/image93.jpe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xml"/><Relationship Id="rId5" Type="http://schemas.openxmlformats.org/officeDocument/2006/relationships/image" Target="../media/image97.pn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377598222" TargetMode="Externa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8.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8" Type="http://schemas.openxmlformats.org/officeDocument/2006/relationships/hyperlink" Target="Terra%20Pave%20International%20-%20TSW-TSB%20Road%20-%20South%20Africa.mov" TargetMode="External"/><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8.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 Id="rId9"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6.png"/><Relationship Id="rId1" Type="http://schemas.openxmlformats.org/officeDocument/2006/relationships/slideLayout" Target="../slideLayouts/slideLayout9.xml"/><Relationship Id="rId6" Type="http://schemas.openxmlformats.org/officeDocument/2006/relationships/image" Target="../media/image128.png"/><Relationship Id="rId5" Type="http://schemas.openxmlformats.org/officeDocument/2006/relationships/image" Target="../media/image16.png"/><Relationship Id="rId4" Type="http://schemas.openxmlformats.org/officeDocument/2006/relationships/image" Target="../media/image127.png"/></Relationships>
</file>

<file path=ppt/slides/_rels/slide66.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g"/><Relationship Id="rId1" Type="http://schemas.openxmlformats.org/officeDocument/2006/relationships/slideLayout" Target="../slideLayouts/slideLayout9.xml"/><Relationship Id="rId4" Type="http://schemas.openxmlformats.org/officeDocument/2006/relationships/image" Target="../media/image133.jpeg"/></Relationships>
</file>

<file path=ppt/slides/_rels/slide6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4.jpeg"/><Relationship Id="rId1" Type="http://schemas.openxmlformats.org/officeDocument/2006/relationships/slideLayout" Target="../slideLayouts/slideLayout9.xml"/><Relationship Id="rId5" Type="http://schemas.openxmlformats.org/officeDocument/2006/relationships/image" Target="../media/image135.jpeg"/><Relationship Id="rId4" Type="http://schemas.openxmlformats.org/officeDocument/2006/relationships/image" Target="../media/image133.jpeg"/></Relationships>
</file>

<file path=ppt/slides/_rels/slide6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D01C18A-BD48-496C-84AE-4497DEDC1DF9}"/>
              </a:ext>
            </a:extLst>
          </p:cNvPr>
          <p:cNvPicPr>
            <a:picLocks noChangeAspect="1"/>
          </p:cNvPicPr>
          <p:nvPr/>
        </p:nvPicPr>
        <p:blipFill>
          <a:blip r:embed="rId2"/>
          <a:stretch>
            <a:fillRect/>
          </a:stretch>
        </p:blipFill>
        <p:spPr>
          <a:xfrm>
            <a:off x="3975827" y="49834"/>
            <a:ext cx="3711767" cy="2700408"/>
          </a:xfrm>
          <a:prstGeom prst="rect">
            <a:avLst/>
          </a:prstGeom>
        </p:spPr>
      </p:pic>
      <p:sp>
        <p:nvSpPr>
          <p:cNvPr id="5" name="TextBox 4">
            <a:extLst>
              <a:ext uri="{FF2B5EF4-FFF2-40B4-BE49-F238E27FC236}">
                <a16:creationId xmlns:a16="http://schemas.microsoft.com/office/drawing/2014/main" id="{3512D6F3-4100-4F17-A735-DB26339D250D}"/>
              </a:ext>
            </a:extLst>
          </p:cNvPr>
          <p:cNvSpPr txBox="1"/>
          <p:nvPr/>
        </p:nvSpPr>
        <p:spPr>
          <a:xfrm>
            <a:off x="6546896" y="3242619"/>
            <a:ext cx="5415077" cy="1384995"/>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TERRA PAVE PRODUCTS </a:t>
            </a:r>
          </a:p>
          <a:p>
            <a:pPr algn="ctr"/>
            <a:r>
              <a:rPr lang="en-US" sz="2800" dirty="0">
                <a:solidFill>
                  <a:schemeClr val="bg1"/>
                </a:solidFill>
                <a:latin typeface="Calibri" panose="020F0502020204030204" pitchFamily="34" charset="0"/>
                <a:cs typeface="Calibri" panose="020F0502020204030204" pitchFamily="34" charset="0"/>
              </a:rPr>
              <a:t>for</a:t>
            </a:r>
          </a:p>
          <a:p>
            <a:pPr algn="ct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PAVEMENT</a:t>
            </a:r>
            <a:r>
              <a:rPr lang="en-US" sz="2800" dirty="0">
                <a:solidFill>
                  <a:schemeClr val="bg1"/>
                </a:solidFill>
                <a:latin typeface="Calibri" panose="020F0502020204030204" pitchFamily="34" charset="0"/>
                <a:cs typeface="Calibri" panose="020F0502020204030204" pitchFamily="34" charset="0"/>
              </a:rPr>
              <a:t> INDUSTRY</a:t>
            </a:r>
          </a:p>
        </p:txBody>
      </p:sp>
      <p:sp>
        <p:nvSpPr>
          <p:cNvPr id="6" name="TextBox 5">
            <a:extLst>
              <a:ext uri="{FF2B5EF4-FFF2-40B4-BE49-F238E27FC236}">
                <a16:creationId xmlns:a16="http://schemas.microsoft.com/office/drawing/2014/main" id="{0BBDA7AB-C4A9-4778-B6A3-D84080239044}"/>
              </a:ext>
            </a:extLst>
          </p:cNvPr>
          <p:cNvSpPr txBox="1"/>
          <p:nvPr/>
        </p:nvSpPr>
        <p:spPr>
          <a:xfrm>
            <a:off x="6712599" y="4627614"/>
            <a:ext cx="5305515" cy="1446550"/>
          </a:xfrm>
          <a:prstGeom prst="rect">
            <a:avLst/>
          </a:prstGeom>
          <a:noFill/>
        </p:spPr>
        <p:txBody>
          <a:bodyPr wrap="square" rtlCol="0">
            <a:spAutoFit/>
          </a:bodyPr>
          <a:lstStyle/>
          <a:p>
            <a:pPr algn="ctr"/>
            <a:r>
              <a:rPr lang="en-US" sz="1500" b="1" dirty="0">
                <a:solidFill>
                  <a:schemeClr val="bg1"/>
                </a:solidFill>
                <a:latin typeface="Calibri" panose="020F0502020204030204" pitchFamily="34" charset="0"/>
                <a:cs typeface="Calibri" panose="020F0502020204030204" pitchFamily="34" charset="0"/>
              </a:rPr>
              <a:t>TERRA PAVE PRODUCTS are the ECO-FRIENDLY COST-EFFECTIVE SOLUTIONS to the CHALLENGES in these MARKETS</a:t>
            </a:r>
          </a:p>
          <a:p>
            <a:pPr algn="ctr"/>
            <a:endParaRPr lang="en-US" sz="1500" b="1" dirty="0">
              <a:solidFill>
                <a:schemeClr val="bg1"/>
              </a:solidFill>
              <a:latin typeface="Calibri" panose="020F0502020204030204" pitchFamily="34" charset="0"/>
              <a:cs typeface="Calibri" panose="020F0502020204030204" pitchFamily="34" charset="0"/>
            </a:endParaRPr>
          </a:p>
          <a:p>
            <a:pPr algn="ctr"/>
            <a:r>
              <a:rPr 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TERRA PAVE TEAM</a:t>
            </a:r>
          </a:p>
          <a:p>
            <a:pPr algn="ctr"/>
            <a:endParaRPr lang="en-US" sz="1500" b="1" dirty="0">
              <a:solidFill>
                <a:schemeClr val="bg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848" y="1492019"/>
            <a:ext cx="4294266" cy="1153539"/>
          </a:xfrm>
          <a:prstGeom prst="rect">
            <a:avLst/>
          </a:prstGeom>
        </p:spPr>
      </p:pic>
      <p:pic>
        <p:nvPicPr>
          <p:cNvPr id="4" name="Picture 3">
            <a:extLst>
              <a:ext uri="{FF2B5EF4-FFF2-40B4-BE49-F238E27FC236}">
                <a16:creationId xmlns:a16="http://schemas.microsoft.com/office/drawing/2014/main" id="{4B92B4E1-E61A-40B5-9571-8B25CB198608}"/>
              </a:ext>
            </a:extLst>
          </p:cNvPr>
          <p:cNvPicPr>
            <a:picLocks noChangeAspect="1"/>
          </p:cNvPicPr>
          <p:nvPr/>
        </p:nvPicPr>
        <p:blipFill>
          <a:blip r:embed="rId4"/>
          <a:stretch>
            <a:fillRect/>
          </a:stretch>
        </p:blipFill>
        <p:spPr>
          <a:xfrm>
            <a:off x="7869504" y="43405"/>
            <a:ext cx="1448614" cy="1448614"/>
          </a:xfrm>
          <a:prstGeom prst="rect">
            <a:avLst/>
          </a:prstGeom>
        </p:spPr>
      </p:pic>
      <p:pic>
        <p:nvPicPr>
          <p:cNvPr id="9" name="Picture 8">
            <a:extLst>
              <a:ext uri="{FF2B5EF4-FFF2-40B4-BE49-F238E27FC236}">
                <a16:creationId xmlns:a16="http://schemas.microsoft.com/office/drawing/2014/main" id="{D73F2977-AB16-49E7-9DC5-DE3747D6D8D6}"/>
              </a:ext>
            </a:extLst>
          </p:cNvPr>
          <p:cNvPicPr>
            <a:picLocks noChangeAspect="1"/>
          </p:cNvPicPr>
          <p:nvPr/>
        </p:nvPicPr>
        <p:blipFill>
          <a:blip r:embed="rId5"/>
          <a:stretch>
            <a:fillRect/>
          </a:stretch>
        </p:blipFill>
        <p:spPr>
          <a:xfrm>
            <a:off x="9613505" y="226543"/>
            <a:ext cx="1770422" cy="1015663"/>
          </a:xfrm>
          <a:prstGeom prst="rect">
            <a:avLst/>
          </a:prstGeom>
        </p:spPr>
      </p:pic>
      <p:pic>
        <p:nvPicPr>
          <p:cNvPr id="15" name="Picture 14">
            <a:extLst>
              <a:ext uri="{FF2B5EF4-FFF2-40B4-BE49-F238E27FC236}">
                <a16:creationId xmlns:a16="http://schemas.microsoft.com/office/drawing/2014/main" id="{E80B178E-6A4E-4F7A-B3B2-0B881AED8F6A}"/>
              </a:ext>
            </a:extLst>
          </p:cNvPr>
          <p:cNvPicPr>
            <a:picLocks noChangeAspect="1"/>
          </p:cNvPicPr>
          <p:nvPr/>
        </p:nvPicPr>
        <p:blipFill>
          <a:blip r:embed="rId6"/>
          <a:stretch>
            <a:fillRect/>
          </a:stretch>
        </p:blipFill>
        <p:spPr>
          <a:xfrm>
            <a:off x="81410" y="49834"/>
            <a:ext cx="4055185" cy="2706836"/>
          </a:xfrm>
          <a:prstGeom prst="rect">
            <a:avLst/>
          </a:prstGeom>
        </p:spPr>
      </p:pic>
      <p:sp>
        <p:nvSpPr>
          <p:cNvPr id="2" name="TextBox 1">
            <a:extLst>
              <a:ext uri="{FF2B5EF4-FFF2-40B4-BE49-F238E27FC236}">
                <a16:creationId xmlns:a16="http://schemas.microsoft.com/office/drawing/2014/main" id="{944EB784-3516-4D88-AF97-DE296623BCA9}"/>
              </a:ext>
            </a:extLst>
          </p:cNvPr>
          <p:cNvSpPr txBox="1"/>
          <p:nvPr/>
        </p:nvSpPr>
        <p:spPr>
          <a:xfrm>
            <a:off x="2668501" y="334264"/>
            <a:ext cx="2936188" cy="400110"/>
          </a:xfrm>
          <a:prstGeom prst="rect">
            <a:avLst/>
          </a:prstGeom>
          <a:noFill/>
        </p:spPr>
        <p:txBody>
          <a:bodyPr wrap="none" rtlCol="0">
            <a:spAutoFit/>
          </a:bodyPr>
          <a:lstStyle/>
          <a:p>
            <a:r>
              <a:rPr lang="en-US" dirty="0">
                <a:solidFill>
                  <a:schemeClr val="bg1"/>
                </a:solidFill>
                <a:effectLst>
                  <a:outerShdw blurRad="38100" dist="38100" dir="2700000" algn="tl">
                    <a:srgbClr val="000000">
                      <a:alpha val="43137"/>
                    </a:srgbClr>
                  </a:outerShdw>
                </a:effectLst>
              </a:rPr>
              <a:t>PAVEMENT INDUSTRY</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61" y="51659"/>
            <a:ext cx="7930339" cy="628650"/>
          </a:xfrm>
        </p:spPr>
        <p:txBody>
          <a:bodyPr/>
          <a:lstStyle/>
          <a:p>
            <a:r>
              <a:rPr lang="en-US" dirty="0">
                <a:latin typeface="Stencil Std" panose="04020904080802020404" pitchFamily="82" charset="0"/>
              </a:rPr>
              <a:t>Promoted &amp; sold in +30 countries</a:t>
            </a:r>
          </a:p>
        </p:txBody>
      </p:sp>
      <p:pic>
        <p:nvPicPr>
          <p:cNvPr id="4" name="Picture 3">
            <a:extLst>
              <a:ext uri="{FF2B5EF4-FFF2-40B4-BE49-F238E27FC236}">
                <a16:creationId xmlns:a16="http://schemas.microsoft.com/office/drawing/2014/main" id="{153D4644-E971-4FC7-B65D-D44B39EF1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307" y="1285955"/>
            <a:ext cx="8509066" cy="4861068"/>
          </a:xfrm>
          <a:prstGeom prst="rect">
            <a:avLst/>
          </a:prstGeom>
        </p:spPr>
      </p:pic>
      <p:sp>
        <p:nvSpPr>
          <p:cNvPr id="5" name="TextBox 4">
            <a:extLst>
              <a:ext uri="{FF2B5EF4-FFF2-40B4-BE49-F238E27FC236}">
                <a16:creationId xmlns:a16="http://schemas.microsoft.com/office/drawing/2014/main" id="{1BC4E83B-69A7-4CE5-97B1-EEDA23F3E8F5}"/>
              </a:ext>
            </a:extLst>
          </p:cNvPr>
          <p:cNvSpPr txBox="1"/>
          <p:nvPr/>
        </p:nvSpPr>
        <p:spPr>
          <a:xfrm>
            <a:off x="3936037" y="3516751"/>
            <a:ext cx="671979" cy="1061829"/>
          </a:xfrm>
          <a:prstGeom prst="rect">
            <a:avLst/>
          </a:prstGeom>
          <a:noFill/>
        </p:spPr>
        <p:txBody>
          <a:bodyPr wrap="none" rtlCol="0">
            <a:spAutoFit/>
          </a:bodyPr>
          <a:lstStyle/>
          <a:p>
            <a:r>
              <a:rPr lang="en-US" sz="900" dirty="0">
                <a:solidFill>
                  <a:srgbClr val="002060"/>
                </a:solidFill>
              </a:rPr>
              <a:t>USA</a:t>
            </a:r>
          </a:p>
          <a:p>
            <a:r>
              <a:rPr lang="en-US" sz="900" dirty="0">
                <a:solidFill>
                  <a:srgbClr val="002060"/>
                </a:solidFill>
              </a:rPr>
              <a:t>Mexico</a:t>
            </a:r>
          </a:p>
          <a:p>
            <a:r>
              <a:rPr lang="en-US" sz="900" dirty="0">
                <a:solidFill>
                  <a:srgbClr val="002060"/>
                </a:solidFill>
              </a:rPr>
              <a:t>Belize</a:t>
            </a:r>
          </a:p>
          <a:p>
            <a:r>
              <a:rPr lang="en-US" sz="900" dirty="0">
                <a:solidFill>
                  <a:srgbClr val="002060"/>
                </a:solidFill>
              </a:rPr>
              <a:t>Chile</a:t>
            </a:r>
          </a:p>
          <a:p>
            <a:r>
              <a:rPr lang="en-US" sz="900" dirty="0">
                <a:solidFill>
                  <a:srgbClr val="002060"/>
                </a:solidFill>
              </a:rPr>
              <a:t>Brazil</a:t>
            </a:r>
          </a:p>
          <a:p>
            <a:r>
              <a:rPr lang="en-US" sz="900" dirty="0">
                <a:solidFill>
                  <a:srgbClr val="002060"/>
                </a:solidFill>
              </a:rPr>
              <a:t>Columbia</a:t>
            </a:r>
          </a:p>
          <a:p>
            <a:r>
              <a:rPr lang="en-US" sz="900" dirty="0">
                <a:solidFill>
                  <a:srgbClr val="002060"/>
                </a:solidFill>
              </a:rPr>
              <a:t>Peru</a:t>
            </a:r>
          </a:p>
        </p:txBody>
      </p:sp>
      <p:sp>
        <p:nvSpPr>
          <p:cNvPr id="6" name="TextBox 5">
            <a:extLst>
              <a:ext uri="{FF2B5EF4-FFF2-40B4-BE49-F238E27FC236}">
                <a16:creationId xmlns:a16="http://schemas.microsoft.com/office/drawing/2014/main" id="{E7493C1F-345C-420F-809C-E183F4A5B0E7}"/>
              </a:ext>
            </a:extLst>
          </p:cNvPr>
          <p:cNvSpPr txBox="1"/>
          <p:nvPr/>
        </p:nvSpPr>
        <p:spPr>
          <a:xfrm>
            <a:off x="6696688" y="4863646"/>
            <a:ext cx="1056700" cy="1200329"/>
          </a:xfrm>
          <a:prstGeom prst="rect">
            <a:avLst/>
          </a:prstGeom>
          <a:noFill/>
        </p:spPr>
        <p:txBody>
          <a:bodyPr wrap="none" rtlCol="0">
            <a:spAutoFit/>
          </a:bodyPr>
          <a:lstStyle/>
          <a:p>
            <a:r>
              <a:rPr lang="en-US" sz="900" dirty="0">
                <a:solidFill>
                  <a:srgbClr val="0070C0"/>
                </a:solidFill>
              </a:rPr>
              <a:t>South Africa</a:t>
            </a:r>
          </a:p>
          <a:p>
            <a:r>
              <a:rPr lang="en-US" sz="900" dirty="0" err="1">
                <a:solidFill>
                  <a:srgbClr val="0070C0"/>
                </a:solidFill>
              </a:rPr>
              <a:t>Morroco</a:t>
            </a:r>
            <a:endParaRPr lang="en-US" sz="900" dirty="0">
              <a:solidFill>
                <a:srgbClr val="0070C0"/>
              </a:solidFill>
            </a:endParaRPr>
          </a:p>
          <a:p>
            <a:r>
              <a:rPr lang="en-US" sz="900" dirty="0">
                <a:solidFill>
                  <a:srgbClr val="0070C0"/>
                </a:solidFill>
              </a:rPr>
              <a:t>UAE</a:t>
            </a:r>
          </a:p>
          <a:p>
            <a:r>
              <a:rPr lang="en-US" sz="900" dirty="0">
                <a:solidFill>
                  <a:srgbClr val="0070C0"/>
                </a:solidFill>
              </a:rPr>
              <a:t>Saudi Arabia</a:t>
            </a:r>
          </a:p>
          <a:p>
            <a:r>
              <a:rPr lang="en-US" sz="900" dirty="0">
                <a:solidFill>
                  <a:srgbClr val="0070C0"/>
                </a:solidFill>
              </a:rPr>
              <a:t>Kenya</a:t>
            </a:r>
          </a:p>
          <a:p>
            <a:r>
              <a:rPr lang="en-US" sz="900" dirty="0">
                <a:solidFill>
                  <a:srgbClr val="0070C0"/>
                </a:solidFill>
              </a:rPr>
              <a:t>Ivory Coast</a:t>
            </a:r>
          </a:p>
          <a:p>
            <a:r>
              <a:rPr lang="en-US" sz="900" dirty="0">
                <a:solidFill>
                  <a:srgbClr val="0070C0"/>
                </a:solidFill>
              </a:rPr>
              <a:t>Namibia</a:t>
            </a:r>
          </a:p>
          <a:p>
            <a:r>
              <a:rPr lang="en-US" sz="900" dirty="0">
                <a:solidFill>
                  <a:srgbClr val="0070C0"/>
                </a:solidFill>
              </a:rPr>
              <a:t>And many others</a:t>
            </a:r>
          </a:p>
        </p:txBody>
      </p:sp>
      <p:sp>
        <p:nvSpPr>
          <p:cNvPr id="11" name="TextBox 10">
            <a:extLst>
              <a:ext uri="{FF2B5EF4-FFF2-40B4-BE49-F238E27FC236}">
                <a16:creationId xmlns:a16="http://schemas.microsoft.com/office/drawing/2014/main" id="{EC8460CC-508F-4E8D-9E47-AE207E5369E4}"/>
              </a:ext>
            </a:extLst>
          </p:cNvPr>
          <p:cNvSpPr txBox="1"/>
          <p:nvPr/>
        </p:nvSpPr>
        <p:spPr>
          <a:xfrm>
            <a:off x="10422213" y="3548938"/>
            <a:ext cx="787395" cy="923330"/>
          </a:xfrm>
          <a:prstGeom prst="rect">
            <a:avLst/>
          </a:prstGeom>
          <a:noFill/>
        </p:spPr>
        <p:txBody>
          <a:bodyPr wrap="none" rtlCol="0">
            <a:spAutoFit/>
          </a:bodyPr>
          <a:lstStyle/>
          <a:p>
            <a:r>
              <a:rPr lang="en-US" sz="900" dirty="0">
                <a:solidFill>
                  <a:schemeClr val="accent6">
                    <a:lumMod val="75000"/>
                  </a:schemeClr>
                </a:solidFill>
              </a:rPr>
              <a:t>Vietnam*</a:t>
            </a:r>
          </a:p>
          <a:p>
            <a:r>
              <a:rPr lang="en-US" sz="900" dirty="0">
                <a:solidFill>
                  <a:schemeClr val="accent6">
                    <a:lumMod val="75000"/>
                  </a:schemeClr>
                </a:solidFill>
              </a:rPr>
              <a:t>Malaysia*</a:t>
            </a:r>
          </a:p>
          <a:p>
            <a:r>
              <a:rPr lang="en-US" sz="900" dirty="0">
                <a:solidFill>
                  <a:schemeClr val="accent6">
                    <a:lumMod val="75000"/>
                  </a:schemeClr>
                </a:solidFill>
              </a:rPr>
              <a:t>Indonesia*</a:t>
            </a:r>
          </a:p>
          <a:p>
            <a:r>
              <a:rPr lang="en-US" sz="900" dirty="0">
                <a:solidFill>
                  <a:schemeClr val="accent6">
                    <a:lumMod val="75000"/>
                  </a:schemeClr>
                </a:solidFill>
              </a:rPr>
              <a:t>Philippines*</a:t>
            </a:r>
          </a:p>
          <a:p>
            <a:r>
              <a:rPr lang="en-US" sz="900" dirty="0">
                <a:solidFill>
                  <a:schemeClr val="accent6">
                    <a:lumMod val="75000"/>
                  </a:schemeClr>
                </a:solidFill>
              </a:rPr>
              <a:t>Burma*</a:t>
            </a:r>
          </a:p>
          <a:p>
            <a:r>
              <a:rPr lang="en-US" sz="900" dirty="0">
                <a:solidFill>
                  <a:schemeClr val="accent6">
                    <a:lumMod val="75000"/>
                  </a:schemeClr>
                </a:solidFill>
              </a:rPr>
              <a:t>India*</a:t>
            </a:r>
          </a:p>
        </p:txBody>
      </p:sp>
      <p:sp>
        <p:nvSpPr>
          <p:cNvPr id="3" name="TextBox 2">
            <a:extLst>
              <a:ext uri="{FF2B5EF4-FFF2-40B4-BE49-F238E27FC236}">
                <a16:creationId xmlns:a16="http://schemas.microsoft.com/office/drawing/2014/main" id="{58343EE9-CC83-03C5-3F61-93325FCCA148}"/>
              </a:ext>
            </a:extLst>
          </p:cNvPr>
          <p:cNvSpPr txBox="1"/>
          <p:nvPr/>
        </p:nvSpPr>
        <p:spPr>
          <a:xfrm>
            <a:off x="162345" y="1412329"/>
            <a:ext cx="3357201" cy="707886"/>
          </a:xfrm>
          <a:prstGeom prst="rect">
            <a:avLst/>
          </a:prstGeom>
          <a:noFill/>
        </p:spPr>
        <p:txBody>
          <a:bodyPr wrap="none" rtlCol="0">
            <a:spAutoFit/>
          </a:bodyPr>
          <a:lstStyle/>
          <a:p>
            <a:r>
              <a:rPr lang="en-US" b="1" dirty="0"/>
              <a:t>Terra Pave Products </a:t>
            </a:r>
            <a:r>
              <a:rPr lang="en-US" dirty="0"/>
              <a:t>were </a:t>
            </a:r>
          </a:p>
          <a:p>
            <a:r>
              <a:rPr lang="en-US" dirty="0"/>
              <a:t>tested by</a:t>
            </a:r>
          </a:p>
        </p:txBody>
      </p:sp>
      <p:pic>
        <p:nvPicPr>
          <p:cNvPr id="8" name="Picture 7">
            <a:extLst>
              <a:ext uri="{FF2B5EF4-FFF2-40B4-BE49-F238E27FC236}">
                <a16:creationId xmlns:a16="http://schemas.microsoft.com/office/drawing/2014/main" id="{E610A8B5-7CAC-C92B-B1F9-4667CEB4E6FD}"/>
              </a:ext>
            </a:extLst>
          </p:cNvPr>
          <p:cNvPicPr>
            <a:picLocks noChangeAspect="1"/>
          </p:cNvPicPr>
          <p:nvPr/>
        </p:nvPicPr>
        <p:blipFill>
          <a:blip r:embed="rId3"/>
          <a:stretch>
            <a:fillRect/>
          </a:stretch>
        </p:blipFill>
        <p:spPr>
          <a:xfrm>
            <a:off x="221704" y="2153217"/>
            <a:ext cx="2858245" cy="1224962"/>
          </a:xfrm>
          <a:prstGeom prst="rect">
            <a:avLst/>
          </a:prstGeom>
        </p:spPr>
      </p:pic>
      <p:pic>
        <p:nvPicPr>
          <p:cNvPr id="10" name="Picture 9">
            <a:extLst>
              <a:ext uri="{FF2B5EF4-FFF2-40B4-BE49-F238E27FC236}">
                <a16:creationId xmlns:a16="http://schemas.microsoft.com/office/drawing/2014/main" id="{D6615267-1E8C-EEE2-3791-23884DBBEB8B}"/>
              </a:ext>
            </a:extLst>
          </p:cNvPr>
          <p:cNvPicPr>
            <a:picLocks noChangeAspect="1"/>
          </p:cNvPicPr>
          <p:nvPr/>
        </p:nvPicPr>
        <p:blipFill>
          <a:blip r:embed="rId4"/>
          <a:stretch>
            <a:fillRect/>
          </a:stretch>
        </p:blipFill>
        <p:spPr>
          <a:xfrm>
            <a:off x="272345" y="3479820"/>
            <a:ext cx="2712547" cy="2454855"/>
          </a:xfrm>
          <a:prstGeom prst="rect">
            <a:avLst/>
          </a:prstGeom>
        </p:spPr>
      </p:pic>
    </p:spTree>
    <p:extLst>
      <p:ext uri="{BB962C8B-B14F-4D97-AF65-F5344CB8AC3E}">
        <p14:creationId xmlns:p14="http://schemas.microsoft.com/office/powerpoint/2010/main" val="284665566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12858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27178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92076"/>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9096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6" name="Text Box 25"/>
          <p:cNvSpPr txBox="1">
            <a:spLocks noChangeArrowheads="1"/>
          </p:cNvSpPr>
          <p:nvPr/>
        </p:nvSpPr>
        <p:spPr bwMode="auto">
          <a:xfrm>
            <a:off x="1554070" y="4640342"/>
            <a:ext cx="9113930" cy="1143000"/>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rgbClr val="0000FF"/>
                </a:solidFill>
                <a:latin typeface="Verdana" panose="020B0604030504040204" pitchFamily="34" charset="0"/>
              </a:rPr>
              <a:t>APPROVED BY </a:t>
            </a:r>
            <a:r>
              <a:rPr lang="en-US" altLang="en-US" sz="2800" b="1" dirty="0" err="1">
                <a:solidFill>
                  <a:srgbClr val="0000FF"/>
                </a:solidFill>
                <a:latin typeface="Verdana" panose="020B0604030504040204" pitchFamily="34" charset="0"/>
              </a:rPr>
              <a:t>TXDoT</a:t>
            </a:r>
            <a:r>
              <a:rPr lang="en-US" altLang="en-US" sz="2800" b="1" dirty="0">
                <a:solidFill>
                  <a:srgbClr val="0000FF"/>
                </a:solidFill>
                <a:latin typeface="Verdana" panose="020B0604030504040204" pitchFamily="34" charset="0"/>
              </a:rPr>
              <a:t> </a:t>
            </a:r>
          </a:p>
          <a:p>
            <a:pPr algn="ctr" eaLnBrk="1" hangingPunct="1">
              <a:spcBef>
                <a:spcPct val="0"/>
              </a:spcBef>
              <a:buClrTx/>
              <a:buSzTx/>
              <a:buFontTx/>
              <a:buNone/>
            </a:pPr>
            <a:r>
              <a:rPr lang="en-US" altLang="en-US" sz="2800" b="1" dirty="0">
                <a:solidFill>
                  <a:srgbClr val="0000FF"/>
                </a:solidFill>
                <a:latin typeface="Verdana" panose="020B0604030504040204" pitchFamily="34" charset="0"/>
              </a:rPr>
              <a:t>(Texas Department of Transportation)</a:t>
            </a:r>
          </a:p>
          <a:p>
            <a:pPr algn="ctr">
              <a:spcBef>
                <a:spcPct val="0"/>
              </a:spcBef>
              <a:buClrTx/>
              <a:buSzTx/>
              <a:buFontTx/>
              <a:buNone/>
            </a:pPr>
            <a:endParaRPr lang="en-US" altLang="en-US" sz="1800" dirty="0">
              <a:solidFill>
                <a:schemeClr val="tx1"/>
              </a:solidFill>
              <a:latin typeface="Arial" panose="020B0604020202020204" pitchFamily="34" charset="0"/>
            </a:endParaRPr>
          </a:p>
        </p:txBody>
      </p:sp>
      <p:sp>
        <p:nvSpPr>
          <p:cNvPr id="13327" name="Text Box 28"/>
          <p:cNvSpPr txBox="1">
            <a:spLocks noChangeArrowheads="1"/>
          </p:cNvSpPr>
          <p:nvPr/>
        </p:nvSpPr>
        <p:spPr bwMode="auto">
          <a:xfrm>
            <a:off x="7620000" y="149542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a:solidFill>
                  <a:schemeClr val="tx1"/>
                </a:solidFill>
                <a:latin typeface="Arial" panose="020B0604020202020204" pitchFamily="34" charset="0"/>
                <a:cs typeface="Times New Roman" panose="02020603050405020304" pitchFamily="18" charset="0"/>
              </a:rPr>
              <a:t>TM</a:t>
            </a:r>
            <a:endParaRPr lang="en-US" altLang="en-US" sz="20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581025"/>
            <a:ext cx="3276600" cy="1295400"/>
          </a:xfrm>
          <a:prstGeom prst="ellipse">
            <a:avLst/>
          </a:prstGeom>
          <a:gradFill rotWithShape="0">
            <a:gsLst>
              <a:gs pos="0">
                <a:srgbClr val="C4C008"/>
              </a:gs>
              <a:gs pos="50000">
                <a:srgbClr val="FBEF79"/>
              </a:gs>
              <a:gs pos="100000">
                <a:srgbClr val="C4C008"/>
              </a:gs>
            </a:gsLst>
            <a:lin ang="5400000" scaled="1"/>
          </a:gradFill>
          <a:ln w="28575">
            <a:solidFill>
              <a:srgbClr val="000000"/>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8334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tx1"/>
                </a:solidFill>
                <a:latin typeface="Bookman Old Style" panose="02050604050505020204" pitchFamily="18" charset="0"/>
                <a:cs typeface="Times New Roman" panose="02020603050405020304" pitchFamily="18" charset="0"/>
              </a:rPr>
              <a:t>TOP-SEAL</a:t>
            </a:r>
            <a:endParaRPr lang="en-US" altLang="en-US" sz="4400" dirty="0">
              <a:solidFill>
                <a:schemeClr val="tx1"/>
              </a:solidFill>
              <a:latin typeface="Arial" panose="020B0604020202020204" pitchFamily="34" charset="0"/>
              <a:cs typeface="Times New Roman" panose="02020603050405020304" pitchFamily="18" charset="0"/>
            </a:endParaRPr>
          </a:p>
        </p:txBody>
      </p:sp>
      <p:sp>
        <p:nvSpPr>
          <p:cNvPr id="21" name="Rectangle 20"/>
          <p:cNvSpPr/>
          <p:nvPr/>
        </p:nvSpPr>
        <p:spPr>
          <a:xfrm>
            <a:off x="1524000" y="2257426"/>
            <a:ext cx="9144000" cy="1692771"/>
          </a:xfrm>
          <a:prstGeom prst="rect">
            <a:avLst/>
          </a:prstGeom>
        </p:spPr>
        <p:txBody>
          <a:bodyPr>
            <a:spAutoFit/>
          </a:bodyPr>
          <a:lstStyle/>
          <a:p>
            <a:pPr algn="ctr" eaLnBrk="1" hangingPunct="1">
              <a:defRPr/>
            </a:pPr>
            <a:r>
              <a:rPr lang="en-US" sz="4000" b="1" kern="0" spc="-50" dirty="0">
                <a:solidFill>
                  <a:srgbClr val="C00000"/>
                </a:solidFill>
                <a:latin typeface="Arial Black" pitchFamily="34" charset="0"/>
                <a:ea typeface="+mn-ea"/>
                <a:cs typeface="Times New Roman" pitchFamily="18" charset="0"/>
              </a:rPr>
              <a:t>TOP-SEAL </a:t>
            </a:r>
            <a:r>
              <a:rPr lang="en-US" sz="4000" b="1" kern="0" spc="-50" dirty="0">
                <a:solidFill>
                  <a:srgbClr val="00B050"/>
                </a:solidFill>
                <a:latin typeface="Arial Black" pitchFamily="34" charset="0"/>
                <a:ea typeface="+mn-ea"/>
                <a:cs typeface="Times New Roman" pitchFamily="18" charset="0"/>
              </a:rPr>
              <a:t>TERRA FOG</a:t>
            </a:r>
          </a:p>
          <a:p>
            <a:pPr algn="ctr" eaLnBrk="1" hangingPunct="1">
              <a:defRPr/>
            </a:pPr>
            <a:r>
              <a:rPr lang="en-US" sz="3200" b="1" i="1" kern="0" spc="-50" dirty="0">
                <a:solidFill>
                  <a:srgbClr val="002060"/>
                </a:solidFill>
                <a:latin typeface="Arial Black" pitchFamily="34" charset="0"/>
                <a:ea typeface="+mn-ea"/>
                <a:cs typeface="Times New Roman" pitchFamily="18" charset="0"/>
              </a:rPr>
              <a:t>Asphalt Maintenance Product</a:t>
            </a:r>
          </a:p>
          <a:p>
            <a:pPr algn="ctr" eaLnBrk="1" hangingPunct="1">
              <a:defRPr/>
            </a:pPr>
            <a:r>
              <a:rPr lang="en-US" sz="3200" b="1" i="1" kern="0" spc="-50" dirty="0">
                <a:solidFill>
                  <a:srgbClr val="002060"/>
                </a:solidFill>
                <a:effectLst>
                  <a:outerShdw blurRad="38100" dist="38100" dir="2700000" algn="tl">
                    <a:srgbClr val="000000">
                      <a:alpha val="43137"/>
                    </a:srgbClr>
                  </a:outerShdw>
                </a:effectLst>
                <a:latin typeface="Arial Black" pitchFamily="34" charset="0"/>
                <a:ea typeface="+mn-ea"/>
                <a:cs typeface="Times New Roman" pitchFamily="18" charset="0"/>
              </a:rPr>
              <a:t>Pavement Preservation</a:t>
            </a:r>
            <a:endParaRPr lang="en-US" sz="3200" i="1" dirty="0">
              <a:solidFill>
                <a:srgbClr val="002060"/>
              </a:solidFill>
              <a:effectLst>
                <a:outerShdw blurRad="38100" dist="38100" dir="2700000" algn="tl">
                  <a:srgbClr val="000000">
                    <a:alpha val="43137"/>
                  </a:srgbClr>
                </a:outerShdw>
              </a:effectLst>
              <a:latin typeface="Arial" charset="0"/>
              <a:ea typeface="+mn-ea"/>
              <a:cs typeface="Arial" charset="0"/>
            </a:endParaRPr>
          </a:p>
        </p:txBody>
      </p:sp>
      <p:grpSp>
        <p:nvGrpSpPr>
          <p:cNvPr id="2" name="Group 1">
            <a:extLst>
              <a:ext uri="{FF2B5EF4-FFF2-40B4-BE49-F238E27FC236}">
                <a16:creationId xmlns:a16="http://schemas.microsoft.com/office/drawing/2014/main" id="{81E74311-9745-5E1B-219A-743CCE94E5FF}"/>
              </a:ext>
            </a:extLst>
          </p:cNvPr>
          <p:cNvGrpSpPr/>
          <p:nvPr/>
        </p:nvGrpSpPr>
        <p:grpSpPr>
          <a:xfrm>
            <a:off x="201690" y="179275"/>
            <a:ext cx="2504017" cy="2886875"/>
            <a:chOff x="201690" y="179275"/>
            <a:chExt cx="2504017" cy="2886875"/>
          </a:xfrm>
        </p:grpSpPr>
        <p:pic>
          <p:nvPicPr>
            <p:cNvPr id="3" name="Picture 2">
              <a:extLst>
                <a:ext uri="{FF2B5EF4-FFF2-40B4-BE49-F238E27FC236}">
                  <a16:creationId xmlns:a16="http://schemas.microsoft.com/office/drawing/2014/main" id="{B0B03CEE-E6CE-7C39-EA00-DF037C1A4425}"/>
                </a:ext>
              </a:extLst>
            </p:cNvPr>
            <p:cNvPicPr>
              <a:picLocks noChangeAspect="1"/>
            </p:cNvPicPr>
            <p:nvPr/>
          </p:nvPicPr>
          <p:blipFill>
            <a:blip r:embed="rId2"/>
            <a:stretch>
              <a:fillRect/>
            </a:stretch>
          </p:blipFill>
          <p:spPr>
            <a:xfrm>
              <a:off x="201690" y="179275"/>
              <a:ext cx="2504017" cy="1406751"/>
            </a:xfrm>
            <a:prstGeom prst="rect">
              <a:avLst/>
            </a:prstGeom>
          </p:spPr>
        </p:pic>
        <p:pic>
          <p:nvPicPr>
            <p:cNvPr id="4" name="Picture 3">
              <a:extLst>
                <a:ext uri="{FF2B5EF4-FFF2-40B4-BE49-F238E27FC236}">
                  <a16:creationId xmlns:a16="http://schemas.microsoft.com/office/drawing/2014/main" id="{CF262EAC-85B9-C96D-1B37-07A950F517EA}"/>
                </a:ext>
              </a:extLst>
            </p:cNvPr>
            <p:cNvPicPr>
              <a:picLocks noChangeAspect="1"/>
            </p:cNvPicPr>
            <p:nvPr/>
          </p:nvPicPr>
          <p:blipFill>
            <a:blip r:embed="rId3"/>
            <a:stretch>
              <a:fillRect/>
            </a:stretch>
          </p:blipFill>
          <p:spPr>
            <a:xfrm>
              <a:off x="689449" y="1539416"/>
              <a:ext cx="1526734" cy="1526734"/>
            </a:xfrm>
            <a:prstGeom prst="rect">
              <a:avLst/>
            </a:prstGeom>
          </p:spPr>
        </p:pic>
      </p:grpSp>
    </p:spTree>
    <p:extLst>
      <p:ext uri="{BB962C8B-B14F-4D97-AF65-F5344CB8AC3E}">
        <p14:creationId xmlns:p14="http://schemas.microsoft.com/office/powerpoint/2010/main" val="2927098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93" y="352639"/>
            <a:ext cx="8534400" cy="922601"/>
          </a:xfrm>
        </p:spPr>
        <p:txBody>
          <a:bodyPr>
            <a:normAutofit/>
          </a:bodyPr>
          <a:lstStyle/>
          <a:p>
            <a:r>
              <a:rPr lang="en-US" dirty="0">
                <a:latin typeface="Stencil Std" panose="04020904080802020404" pitchFamily="82" charset="0"/>
              </a:rPr>
              <a:t>Definition of Pavement Preservation</a:t>
            </a:r>
          </a:p>
        </p:txBody>
      </p:sp>
      <p:sp>
        <p:nvSpPr>
          <p:cNvPr id="3" name="Content Placeholder 2"/>
          <p:cNvSpPr>
            <a:spLocks noGrp="1"/>
          </p:cNvSpPr>
          <p:nvPr>
            <p:ph idx="1"/>
          </p:nvPr>
        </p:nvSpPr>
        <p:spPr>
          <a:xfrm>
            <a:off x="254229" y="1518967"/>
            <a:ext cx="11837994" cy="5403273"/>
          </a:xfrm>
        </p:spPr>
        <p:txBody>
          <a:bodyPr/>
          <a:lstStyle/>
          <a:p>
            <a:pPr marL="0" indent="0">
              <a:buNone/>
            </a:pPr>
            <a:r>
              <a:rPr lang="en-US" dirty="0">
                <a:solidFill>
                  <a:schemeClr val="accent6">
                    <a:lumMod val="75000"/>
                  </a:schemeClr>
                </a:solidFill>
              </a:rPr>
              <a:t>The </a:t>
            </a:r>
            <a:r>
              <a:rPr lang="en-US" b="1" dirty="0">
                <a:solidFill>
                  <a:schemeClr val="accent6">
                    <a:lumMod val="75000"/>
                  </a:schemeClr>
                </a:solidFill>
              </a:rPr>
              <a:t>USA Federal Highway Administration (FHWA) </a:t>
            </a:r>
            <a:r>
              <a:rPr lang="en-US" dirty="0">
                <a:solidFill>
                  <a:schemeClr val="accent6">
                    <a:lumMod val="50000"/>
                  </a:schemeClr>
                </a:solidFill>
              </a:rPr>
              <a:t>defines</a:t>
            </a:r>
            <a:r>
              <a:rPr lang="en-US" dirty="0"/>
              <a:t> </a:t>
            </a:r>
            <a:r>
              <a:rPr lang="en-US" b="1" dirty="0">
                <a:solidFill>
                  <a:srgbClr val="7030A0"/>
                </a:solidFill>
                <a:effectLst>
                  <a:outerShdw blurRad="38100" dist="38100" dir="2700000" algn="tl">
                    <a:srgbClr val="000000">
                      <a:alpha val="43137"/>
                    </a:srgbClr>
                  </a:outerShdw>
                </a:effectLst>
              </a:rPr>
              <a:t>pavement preservation:</a:t>
            </a:r>
          </a:p>
          <a:p>
            <a:pPr marL="0" indent="0">
              <a:buNone/>
            </a:pPr>
            <a:endParaRPr lang="en-US" sz="1800" b="1" dirty="0">
              <a:solidFill>
                <a:srgbClr val="00B050"/>
              </a:solidFill>
              <a:effectLst>
                <a:outerShdw blurRad="38100" dist="38100" dir="2700000" algn="tl">
                  <a:srgbClr val="000000">
                    <a:alpha val="43137"/>
                  </a:srgbClr>
                </a:outerShdw>
              </a:effectLst>
            </a:endParaRPr>
          </a:p>
          <a:p>
            <a:pPr marL="0" indent="0">
              <a:buNone/>
            </a:pPr>
            <a:r>
              <a:rPr lang="en-US" i="1" dirty="0">
                <a:solidFill>
                  <a:schemeClr val="accent6">
                    <a:lumMod val="75000"/>
                  </a:schemeClr>
                </a:solidFill>
              </a:rPr>
              <a:t>A program employing a network-level, long-term strategy that enhances pavement performance by using an integrated, cost-effective set of practices that:</a:t>
            </a:r>
          </a:p>
          <a:p>
            <a:pPr lvl="1"/>
            <a:r>
              <a:rPr lang="en-US" sz="2800" i="1" dirty="0">
                <a:solidFill>
                  <a:srgbClr val="7030A0"/>
                </a:solidFill>
              </a:rPr>
              <a:t>extend pavement life, </a:t>
            </a:r>
          </a:p>
          <a:p>
            <a:pPr lvl="1"/>
            <a:r>
              <a:rPr lang="en-US" sz="2800" i="1" dirty="0">
                <a:solidFill>
                  <a:srgbClr val="7030A0"/>
                </a:solidFill>
              </a:rPr>
              <a:t>improve safety, and </a:t>
            </a:r>
          </a:p>
          <a:p>
            <a:pPr lvl="1"/>
            <a:r>
              <a:rPr lang="en-US" sz="2800" i="1" dirty="0">
                <a:solidFill>
                  <a:srgbClr val="7030A0"/>
                </a:solidFill>
              </a:rPr>
              <a:t>meet motorist expectations (enjoyable ride)</a:t>
            </a:r>
          </a:p>
          <a:p>
            <a:pPr lvl="1"/>
            <a:r>
              <a:rPr lang="en-US" sz="2800" i="1" dirty="0">
                <a:solidFill>
                  <a:srgbClr val="7030A0"/>
                </a:solidFill>
              </a:rPr>
              <a:t>no car damages due to distressed roads</a:t>
            </a:r>
            <a:r>
              <a:rPr lang="en-US" sz="2800" dirty="0">
                <a:solidFill>
                  <a:srgbClr val="7030A0"/>
                </a:solidFill>
              </a:rPr>
              <a:t>. </a:t>
            </a:r>
          </a:p>
        </p:txBody>
      </p:sp>
    </p:spTree>
    <p:extLst>
      <p:ext uri="{BB962C8B-B14F-4D97-AF65-F5344CB8AC3E}">
        <p14:creationId xmlns:p14="http://schemas.microsoft.com/office/powerpoint/2010/main" val="202495334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88" y="371432"/>
            <a:ext cx="8534400" cy="879204"/>
          </a:xfrm>
        </p:spPr>
        <p:txBody>
          <a:bodyPr>
            <a:normAutofit/>
          </a:bodyPr>
          <a:lstStyle/>
          <a:p>
            <a:r>
              <a:rPr lang="en-US" dirty="0">
                <a:latin typeface="Stencil Std" panose="04020904080802020404" pitchFamily="82" charset="0"/>
              </a:rPr>
              <a:t>Definition of Pavement Preservation</a:t>
            </a:r>
          </a:p>
        </p:txBody>
      </p:sp>
      <p:sp>
        <p:nvSpPr>
          <p:cNvPr id="3" name="Content Placeholder 2"/>
          <p:cNvSpPr>
            <a:spLocks noGrp="1"/>
          </p:cNvSpPr>
          <p:nvPr>
            <p:ph idx="1"/>
          </p:nvPr>
        </p:nvSpPr>
        <p:spPr>
          <a:xfrm>
            <a:off x="926629" y="1500874"/>
            <a:ext cx="10927695" cy="4525962"/>
          </a:xfrm>
        </p:spPr>
        <p:txBody>
          <a:bodyPr/>
          <a:lstStyle/>
          <a:p>
            <a:r>
              <a:rPr lang="en-US" dirty="0">
                <a:solidFill>
                  <a:srgbClr val="7030A0"/>
                </a:solidFill>
              </a:rPr>
              <a:t>The chart below illustrates the performance of pavements over time. </a:t>
            </a:r>
          </a:p>
        </p:txBody>
      </p:sp>
      <p:pic>
        <p:nvPicPr>
          <p:cNvPr id="4" name="Picture 3"/>
          <p:cNvPicPr/>
          <p:nvPr/>
        </p:nvPicPr>
        <p:blipFill>
          <a:blip r:embed="rId3" cstate="print"/>
          <a:srcRect/>
          <a:stretch>
            <a:fillRect/>
          </a:stretch>
        </p:blipFill>
        <p:spPr bwMode="auto">
          <a:xfrm>
            <a:off x="2912383" y="2130915"/>
            <a:ext cx="6884183" cy="4146159"/>
          </a:xfrm>
          <a:prstGeom prst="rect">
            <a:avLst/>
          </a:prstGeom>
          <a:noFill/>
          <a:ln w="9525">
            <a:noFill/>
            <a:miter lim="800000"/>
            <a:headEnd/>
            <a:tailEnd/>
          </a:ln>
        </p:spPr>
      </p:pic>
    </p:spTree>
    <p:extLst>
      <p:ext uri="{BB962C8B-B14F-4D97-AF65-F5344CB8AC3E}">
        <p14:creationId xmlns:p14="http://schemas.microsoft.com/office/powerpoint/2010/main" val="3897158693"/>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rcRect/>
          <a:stretch>
            <a:fillRect/>
          </a:stretch>
        </p:blipFill>
        <p:spPr bwMode="auto">
          <a:xfrm>
            <a:off x="2739100" y="1524000"/>
            <a:ext cx="7624100" cy="4733284"/>
          </a:xfrm>
          <a:prstGeom prst="rect">
            <a:avLst/>
          </a:prstGeom>
          <a:noFill/>
          <a:ln w="9525">
            <a:noFill/>
            <a:miter lim="800000"/>
            <a:headEnd/>
            <a:tailEnd/>
          </a:ln>
        </p:spPr>
      </p:pic>
      <p:sp>
        <p:nvSpPr>
          <p:cNvPr id="3" name="Rectangle 2">
            <a:extLst>
              <a:ext uri="{FF2B5EF4-FFF2-40B4-BE49-F238E27FC236}">
                <a16:creationId xmlns:a16="http://schemas.microsoft.com/office/drawing/2014/main" id="{03A03F88-9DCD-4600-95B9-B86830A38EC2}"/>
              </a:ext>
            </a:extLst>
          </p:cNvPr>
          <p:cNvSpPr/>
          <p:nvPr/>
        </p:nvSpPr>
        <p:spPr>
          <a:xfrm>
            <a:off x="8438935" y="1666009"/>
            <a:ext cx="1924265" cy="9144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Down 4">
            <a:extLst>
              <a:ext uri="{FF2B5EF4-FFF2-40B4-BE49-F238E27FC236}">
                <a16:creationId xmlns:a16="http://schemas.microsoft.com/office/drawing/2014/main" id="{199A3B2E-78F1-4ED8-A642-5918A2A60CDC}"/>
              </a:ext>
            </a:extLst>
          </p:cNvPr>
          <p:cNvSpPr/>
          <p:nvPr/>
        </p:nvSpPr>
        <p:spPr>
          <a:xfrm rot="16200000">
            <a:off x="7635975" y="1485900"/>
            <a:ext cx="609600" cy="6858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CC241F8-D604-4988-9D6C-E2ACC6543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5679" y="3233888"/>
            <a:ext cx="916190" cy="914400"/>
          </a:xfrm>
          <a:prstGeom prst="rect">
            <a:avLst/>
          </a:prstGeom>
        </p:spPr>
      </p:pic>
      <p:sp>
        <p:nvSpPr>
          <p:cNvPr id="8" name="Title 1">
            <a:extLst>
              <a:ext uri="{FF2B5EF4-FFF2-40B4-BE49-F238E27FC236}">
                <a16:creationId xmlns:a16="http://schemas.microsoft.com/office/drawing/2014/main" id="{922C3CB2-E07F-4D46-921B-265466FA1FF7}"/>
              </a:ext>
            </a:extLst>
          </p:cNvPr>
          <p:cNvSpPr txBox="1">
            <a:spLocks/>
          </p:cNvSpPr>
          <p:nvPr/>
        </p:nvSpPr>
        <p:spPr bwMode="auto">
          <a:xfrm>
            <a:off x="90893" y="352639"/>
            <a:ext cx="8534400" cy="92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lgn="l" rtl="0" eaLnBrk="0" fontAlgn="base" hangingPunct="0">
              <a:lnSpc>
                <a:spcPct val="95000"/>
              </a:lnSpc>
              <a:spcBef>
                <a:spcPct val="0"/>
              </a:spcBef>
              <a:spcAft>
                <a:spcPct val="0"/>
              </a:spcAft>
              <a:defRPr sz="2800">
                <a:solidFill>
                  <a:srgbClr val="FFFFFF"/>
                </a:solidFill>
                <a:latin typeface="Trebuchet MS"/>
                <a:ea typeface="MS PGothic" panose="020B0600070205080204" pitchFamily="34" charset="-128"/>
                <a:cs typeface="Trebuchet MS"/>
              </a:defRPr>
            </a:lvl1pPr>
            <a:lvl2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2pPr>
            <a:lvl3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3pPr>
            <a:lvl4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4pPr>
            <a:lvl5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5pPr>
            <a:lvl6pPr marL="457200" algn="l" rtl="0" fontAlgn="base">
              <a:lnSpc>
                <a:spcPct val="95000"/>
              </a:lnSpc>
              <a:spcBef>
                <a:spcPct val="0"/>
              </a:spcBef>
              <a:spcAft>
                <a:spcPct val="0"/>
              </a:spcAft>
              <a:defRPr sz="2800" i="1">
                <a:solidFill>
                  <a:schemeClr val="tx2"/>
                </a:solidFill>
                <a:latin typeface="Arial" pitchFamily="-105" charset="0"/>
              </a:defRPr>
            </a:lvl6pPr>
            <a:lvl7pPr marL="914400" algn="l" rtl="0" fontAlgn="base">
              <a:lnSpc>
                <a:spcPct val="95000"/>
              </a:lnSpc>
              <a:spcBef>
                <a:spcPct val="0"/>
              </a:spcBef>
              <a:spcAft>
                <a:spcPct val="0"/>
              </a:spcAft>
              <a:defRPr sz="2800" i="1">
                <a:solidFill>
                  <a:schemeClr val="tx2"/>
                </a:solidFill>
                <a:latin typeface="Arial" pitchFamily="-105" charset="0"/>
              </a:defRPr>
            </a:lvl7pPr>
            <a:lvl8pPr marL="1371600" algn="l" rtl="0" fontAlgn="base">
              <a:lnSpc>
                <a:spcPct val="95000"/>
              </a:lnSpc>
              <a:spcBef>
                <a:spcPct val="0"/>
              </a:spcBef>
              <a:spcAft>
                <a:spcPct val="0"/>
              </a:spcAft>
              <a:defRPr sz="2800" i="1">
                <a:solidFill>
                  <a:schemeClr val="tx2"/>
                </a:solidFill>
                <a:latin typeface="Arial" pitchFamily="-105" charset="0"/>
              </a:defRPr>
            </a:lvl8pPr>
            <a:lvl9pPr marL="1828800" algn="l" rtl="0" fontAlgn="base">
              <a:lnSpc>
                <a:spcPct val="95000"/>
              </a:lnSpc>
              <a:spcBef>
                <a:spcPct val="0"/>
              </a:spcBef>
              <a:spcAft>
                <a:spcPct val="0"/>
              </a:spcAft>
              <a:defRPr sz="2800" i="1">
                <a:solidFill>
                  <a:schemeClr val="tx2"/>
                </a:solidFill>
                <a:latin typeface="Arial" pitchFamily="-105" charset="0"/>
              </a:defRPr>
            </a:lvl9pPr>
          </a:lstStyle>
          <a:p>
            <a:r>
              <a:rPr lang="en-US" kern="0">
                <a:latin typeface="Stencil Std" panose="04020904080802020404" pitchFamily="82" charset="0"/>
              </a:rPr>
              <a:t>Definition of Pavement Preservation</a:t>
            </a:r>
            <a:endParaRPr lang="en-US" kern="0" dirty="0">
              <a:latin typeface="Stencil Std" panose="04020904080802020404" pitchFamily="82" charset="0"/>
            </a:endParaRPr>
          </a:p>
        </p:txBody>
      </p:sp>
    </p:spTree>
    <p:extLst>
      <p:ext uri="{BB962C8B-B14F-4D97-AF65-F5344CB8AC3E}">
        <p14:creationId xmlns:p14="http://schemas.microsoft.com/office/powerpoint/2010/main" val="213384303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232" y="1295400"/>
            <a:ext cx="11858498" cy="4876800"/>
          </a:xfrm>
        </p:spPr>
        <p:txBody>
          <a:bodyPr/>
          <a:lstStyle/>
          <a:p>
            <a:r>
              <a:rPr lang="en-US" i="1" dirty="0">
                <a:solidFill>
                  <a:schemeClr val="accent6">
                    <a:lumMod val="75000"/>
                  </a:schemeClr>
                </a:solidFill>
                <a:effectLst>
                  <a:outerShdw blurRad="38100" dist="38100" dir="2700000" algn="tl">
                    <a:srgbClr val="000000">
                      <a:alpha val="43137"/>
                    </a:srgbClr>
                  </a:outerShdw>
                </a:effectLst>
              </a:rPr>
              <a:t>Pavement preservation </a:t>
            </a:r>
            <a:r>
              <a:rPr lang="en-US" dirty="0">
                <a:solidFill>
                  <a:schemeClr val="accent6">
                    <a:lumMod val="75000"/>
                  </a:schemeClr>
                </a:solidFill>
              </a:rPr>
              <a:t>utilizes a combination of preventive and routine maintenance, with a </a:t>
            </a:r>
            <a:r>
              <a:rPr lang="en-US" b="1" dirty="0">
                <a:solidFill>
                  <a:schemeClr val="accent6">
                    <a:lumMod val="75000"/>
                  </a:schemeClr>
                </a:solidFill>
              </a:rPr>
              <a:t>heavy emphasis </a:t>
            </a:r>
            <a:r>
              <a:rPr lang="en-US" dirty="0">
                <a:solidFill>
                  <a:schemeClr val="accent6">
                    <a:lumMod val="75000"/>
                  </a:schemeClr>
                </a:solidFill>
              </a:rPr>
              <a:t>on </a:t>
            </a:r>
            <a:r>
              <a:rPr lang="en-US" b="1" dirty="0">
                <a:solidFill>
                  <a:schemeClr val="accent6">
                    <a:lumMod val="75000"/>
                  </a:schemeClr>
                </a:solidFill>
              </a:rPr>
              <a:t>prevention</a:t>
            </a:r>
            <a:r>
              <a:rPr lang="en-US" dirty="0">
                <a:solidFill>
                  <a:schemeClr val="accent6">
                    <a:lumMod val="75000"/>
                  </a:schemeClr>
                </a:solidFill>
              </a:rPr>
              <a:t>. </a:t>
            </a:r>
          </a:p>
          <a:p>
            <a:r>
              <a:rPr lang="en-US" b="1" dirty="0">
                <a:solidFill>
                  <a:schemeClr val="accent6">
                    <a:lumMod val="75000"/>
                  </a:schemeClr>
                </a:solidFill>
              </a:rPr>
              <a:t>Maintaining</a:t>
            </a:r>
            <a:r>
              <a:rPr lang="en-US" dirty="0">
                <a:solidFill>
                  <a:schemeClr val="accent6">
                    <a:lumMod val="75000"/>
                  </a:schemeClr>
                </a:solidFill>
              </a:rPr>
              <a:t> roads in </a:t>
            </a:r>
            <a:r>
              <a:rPr lang="en-US" b="1" dirty="0">
                <a:solidFill>
                  <a:schemeClr val="accent6">
                    <a:lumMod val="75000"/>
                  </a:schemeClr>
                </a:solidFill>
              </a:rPr>
              <a:t>good condition </a:t>
            </a:r>
            <a:r>
              <a:rPr lang="en-US" dirty="0">
                <a:solidFill>
                  <a:schemeClr val="accent6">
                    <a:lumMod val="75000"/>
                  </a:schemeClr>
                </a:solidFill>
              </a:rPr>
              <a:t>is:</a:t>
            </a:r>
          </a:p>
          <a:p>
            <a:pPr marL="0" indent="0">
              <a:buNone/>
            </a:pPr>
            <a:r>
              <a:rPr lang="en-US" dirty="0">
                <a:solidFill>
                  <a:schemeClr val="accent6">
                    <a:lumMod val="75000"/>
                  </a:schemeClr>
                </a:solidFill>
              </a:rPr>
              <a:t>	or </a:t>
            </a:r>
            <a:r>
              <a:rPr lang="en-US" b="1" u="sng" dirty="0">
                <a:solidFill>
                  <a:schemeClr val="accent6">
                    <a:lumMod val="75000"/>
                  </a:schemeClr>
                </a:solidFill>
                <a:effectLst>
                  <a:outerShdw blurRad="38100" dist="38100" dir="2700000" algn="tl">
                    <a:srgbClr val="000000">
                      <a:alpha val="43137"/>
                    </a:srgbClr>
                  </a:outerShdw>
                </a:effectLst>
              </a:rPr>
              <a:t>Preventive Maintenance</a:t>
            </a:r>
            <a:r>
              <a:rPr lang="en-US" dirty="0">
                <a:solidFill>
                  <a:schemeClr val="accent6">
                    <a:lumMod val="75000"/>
                  </a:schemeClr>
                </a:solidFill>
              </a:rPr>
              <a:t>:</a:t>
            </a:r>
          </a:p>
          <a:p>
            <a:pPr lvl="1">
              <a:buFont typeface="Wingdings" panose="05000000000000000000" pitchFamily="2" charset="2"/>
              <a:buChar char="ü"/>
            </a:pPr>
            <a:r>
              <a:rPr lang="en-US" sz="2400" b="1" dirty="0">
                <a:solidFill>
                  <a:srgbClr val="00B050"/>
                </a:solidFill>
                <a:effectLst>
                  <a:outerShdw blurRad="38100" dist="38100" dir="2700000" algn="tl">
                    <a:srgbClr val="000000">
                      <a:alpha val="43137"/>
                    </a:srgbClr>
                  </a:outerShdw>
                </a:effectLst>
              </a:rPr>
              <a:t>easier, </a:t>
            </a:r>
          </a:p>
          <a:p>
            <a:pPr lvl="1">
              <a:buFont typeface="Wingdings" panose="05000000000000000000" pitchFamily="2" charset="2"/>
              <a:buChar char="ü"/>
            </a:pPr>
            <a:r>
              <a:rPr lang="en-US" sz="2400" b="1" dirty="0">
                <a:solidFill>
                  <a:srgbClr val="00B050"/>
                </a:solidFill>
                <a:effectLst>
                  <a:outerShdw blurRad="38100" dist="38100" dir="2700000" algn="tl">
                    <a:srgbClr val="000000">
                      <a:alpha val="43137"/>
                    </a:srgbClr>
                  </a:outerShdw>
                </a:effectLst>
              </a:rPr>
              <a:t>faster,</a:t>
            </a:r>
            <a:r>
              <a:rPr lang="en-US" sz="2400" dirty="0">
                <a:effectLst>
                  <a:outerShdw blurRad="38100" dist="38100" dir="2700000" algn="tl">
                    <a:srgbClr val="000000">
                      <a:alpha val="43137"/>
                    </a:srgbClr>
                  </a:outerShdw>
                </a:effectLst>
              </a:rPr>
              <a:t> </a:t>
            </a:r>
          </a:p>
          <a:p>
            <a:pPr lvl="1">
              <a:buFont typeface="Wingdings" panose="05000000000000000000" pitchFamily="2" charset="2"/>
              <a:buChar char="ü"/>
            </a:pPr>
            <a:r>
              <a:rPr lang="en-US" sz="2400" b="1" dirty="0">
                <a:solidFill>
                  <a:srgbClr val="00B050"/>
                </a:solidFill>
                <a:effectLst>
                  <a:outerShdw blurRad="38100" dist="38100" dir="2700000" algn="tl">
                    <a:srgbClr val="000000">
                      <a:alpha val="43137"/>
                    </a:srgbClr>
                  </a:outerShdw>
                </a:effectLst>
              </a:rPr>
              <a:t>minimize traffic disruptions</a:t>
            </a:r>
            <a:r>
              <a:rPr lang="en-US" sz="2400" b="1" dirty="0">
                <a:solidFill>
                  <a:srgbClr val="00B050"/>
                </a:solidFill>
              </a:rPr>
              <a:t>,</a:t>
            </a:r>
            <a:r>
              <a:rPr lang="en-US" sz="2400" i="1" dirty="0">
                <a:solidFill>
                  <a:srgbClr val="0070C0"/>
                </a:solidFill>
                <a:effectLst>
                  <a:outerShdw blurRad="38100" dist="38100" dir="2700000" algn="tl">
                    <a:srgbClr val="000000">
                      <a:alpha val="43137"/>
                    </a:srgbClr>
                  </a:outerShdw>
                </a:effectLst>
              </a:rPr>
              <a:t> </a:t>
            </a:r>
            <a:endParaRPr lang="en-US" sz="2400" b="1" dirty="0"/>
          </a:p>
          <a:p>
            <a:pPr lvl="1">
              <a:buFont typeface="Wingdings" panose="05000000000000000000" pitchFamily="2" charset="2"/>
              <a:buChar char="ü"/>
            </a:pPr>
            <a:r>
              <a:rPr lang="en-US" sz="2400" b="1" dirty="0">
                <a:solidFill>
                  <a:srgbClr val="00B050"/>
                </a:solidFill>
                <a:effectLst>
                  <a:outerShdw blurRad="38100" dist="38100" dir="2700000" algn="tl">
                    <a:srgbClr val="000000">
                      <a:alpha val="43137"/>
                    </a:srgbClr>
                  </a:outerShdw>
                </a:effectLst>
              </a:rPr>
              <a:t>less costly </a:t>
            </a:r>
            <a:r>
              <a:rPr lang="en-US" sz="2400" dirty="0">
                <a:solidFill>
                  <a:schemeClr val="accent6">
                    <a:lumMod val="50000"/>
                  </a:schemeClr>
                </a:solidFill>
              </a:rPr>
              <a:t>than</a:t>
            </a:r>
            <a:r>
              <a:rPr lang="en-US" sz="2400" dirty="0"/>
              <a:t> </a:t>
            </a:r>
            <a:r>
              <a:rPr lang="en-US" sz="2400" dirty="0">
                <a:solidFill>
                  <a:srgbClr val="FF0000"/>
                </a:solidFill>
              </a:rPr>
              <a:t>repairing</a:t>
            </a:r>
            <a:r>
              <a:rPr lang="en-US" sz="2400" dirty="0"/>
              <a:t> </a:t>
            </a:r>
            <a:r>
              <a:rPr lang="en-US" sz="2400" dirty="0">
                <a:solidFill>
                  <a:schemeClr val="accent6">
                    <a:lumMod val="50000"/>
                  </a:schemeClr>
                </a:solidFill>
              </a:rPr>
              <a:t>roads with </a:t>
            </a:r>
            <a:r>
              <a:rPr lang="en-US" sz="2400" dirty="0">
                <a:solidFill>
                  <a:srgbClr val="FF0000"/>
                </a:solidFill>
              </a:rPr>
              <a:t>heavy damage</a:t>
            </a:r>
            <a:r>
              <a:rPr lang="en-US" sz="2400" dirty="0"/>
              <a:t>.</a:t>
            </a:r>
          </a:p>
          <a:p>
            <a:pPr marL="0" indent="0">
              <a:buNone/>
            </a:pPr>
            <a:endParaRPr lang="en-US" dirty="0"/>
          </a:p>
        </p:txBody>
      </p:sp>
      <p:pic>
        <p:nvPicPr>
          <p:cNvPr id="4" name="Picture 3">
            <a:extLst>
              <a:ext uri="{FF2B5EF4-FFF2-40B4-BE49-F238E27FC236}">
                <a16:creationId xmlns:a16="http://schemas.microsoft.com/office/drawing/2014/main" id="{82F424B7-4DF5-4625-A0F8-0451F092E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7479" y="3909388"/>
            <a:ext cx="3653599" cy="2435265"/>
          </a:xfrm>
          <a:prstGeom prst="rect">
            <a:avLst/>
          </a:prstGeom>
        </p:spPr>
      </p:pic>
      <p:sp>
        <p:nvSpPr>
          <p:cNvPr id="6" name="Title 1">
            <a:extLst>
              <a:ext uri="{FF2B5EF4-FFF2-40B4-BE49-F238E27FC236}">
                <a16:creationId xmlns:a16="http://schemas.microsoft.com/office/drawing/2014/main" id="{9A5544F5-FDBB-45F9-8633-D6E537F214EA}"/>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pic>
        <p:nvPicPr>
          <p:cNvPr id="5" name="Picture 4">
            <a:extLst>
              <a:ext uri="{FF2B5EF4-FFF2-40B4-BE49-F238E27FC236}">
                <a16:creationId xmlns:a16="http://schemas.microsoft.com/office/drawing/2014/main" id="{089A101F-BC7D-4957-8126-42D41603B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7479" y="2033438"/>
            <a:ext cx="3653599" cy="2055150"/>
          </a:xfrm>
          <a:prstGeom prst="rect">
            <a:avLst/>
          </a:prstGeom>
        </p:spPr>
      </p:pic>
    </p:spTree>
    <p:extLst>
      <p:ext uri="{BB962C8B-B14F-4D97-AF65-F5344CB8AC3E}">
        <p14:creationId xmlns:p14="http://schemas.microsoft.com/office/powerpoint/2010/main" val="167475030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srcRect/>
          <a:stretch>
            <a:fillRect/>
          </a:stretch>
        </p:blipFill>
        <p:spPr bwMode="auto">
          <a:xfrm>
            <a:off x="2480771" y="1371600"/>
            <a:ext cx="8534400" cy="5334000"/>
          </a:xfrm>
          <a:prstGeom prst="rect">
            <a:avLst/>
          </a:prstGeom>
          <a:noFill/>
          <a:ln w="9525">
            <a:noFill/>
            <a:miter lim="800000"/>
            <a:headEnd/>
            <a:tailEnd/>
          </a:ln>
        </p:spPr>
      </p:pic>
      <p:sp>
        <p:nvSpPr>
          <p:cNvPr id="3" name="Rectangle 2">
            <a:extLst>
              <a:ext uri="{FF2B5EF4-FFF2-40B4-BE49-F238E27FC236}">
                <a16:creationId xmlns:a16="http://schemas.microsoft.com/office/drawing/2014/main" id="{6F179EF3-F06E-467A-B469-5116079C841B}"/>
              </a:ext>
            </a:extLst>
          </p:cNvPr>
          <p:cNvSpPr/>
          <p:nvPr/>
        </p:nvSpPr>
        <p:spPr>
          <a:xfrm>
            <a:off x="7071565" y="1371600"/>
            <a:ext cx="2819400" cy="8382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37DE61E2-34C6-4DCF-8307-754D95A3E357}"/>
              </a:ext>
            </a:extLst>
          </p:cNvPr>
          <p:cNvSpPr/>
          <p:nvPr/>
        </p:nvSpPr>
        <p:spPr>
          <a:xfrm rot="10800000">
            <a:off x="10059596" y="1524000"/>
            <a:ext cx="533400" cy="5334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A336DDA-6F77-4ED6-9887-F1DAE86F95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5671" y="3105001"/>
            <a:ext cx="1278999" cy="1276499"/>
          </a:xfrm>
          <a:prstGeom prst="rect">
            <a:avLst/>
          </a:prstGeom>
        </p:spPr>
      </p:pic>
      <p:sp>
        <p:nvSpPr>
          <p:cNvPr id="9" name="Title 1">
            <a:extLst>
              <a:ext uri="{FF2B5EF4-FFF2-40B4-BE49-F238E27FC236}">
                <a16:creationId xmlns:a16="http://schemas.microsoft.com/office/drawing/2014/main" id="{A75AE093-4094-4C92-95C1-CD0C18E22C5E}"/>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
        <p:nvSpPr>
          <p:cNvPr id="2" name="Rectangle 1">
            <a:extLst>
              <a:ext uri="{FF2B5EF4-FFF2-40B4-BE49-F238E27FC236}">
                <a16:creationId xmlns:a16="http://schemas.microsoft.com/office/drawing/2014/main" id="{FFA06510-AB03-449F-B9B2-19AE3DECBDCC}"/>
              </a:ext>
            </a:extLst>
          </p:cNvPr>
          <p:cNvSpPr/>
          <p:nvPr/>
        </p:nvSpPr>
        <p:spPr>
          <a:xfrm>
            <a:off x="7996355" y="2266210"/>
            <a:ext cx="3031599" cy="400110"/>
          </a:xfrm>
          <a:prstGeom prst="rect">
            <a:avLst/>
          </a:prstGeom>
        </p:spPr>
        <p:txBody>
          <a:bodyPr wrap="none">
            <a:spAutoFit/>
          </a:bodyPr>
          <a:lstStyle/>
          <a:p>
            <a:r>
              <a:rPr lang="en-US" b="1" dirty="0">
                <a:solidFill>
                  <a:srgbClr val="00B050"/>
                </a:solidFill>
                <a:effectLst>
                  <a:outerShdw blurRad="38100" dist="38100" dir="2700000" algn="tl">
                    <a:srgbClr val="000000">
                      <a:alpha val="43137"/>
                    </a:srgbClr>
                  </a:outerShdw>
                </a:effectLst>
              </a:rPr>
              <a:t>Much less costly 4x-5x </a:t>
            </a:r>
            <a:endParaRPr lang="en-US" dirty="0"/>
          </a:p>
        </p:txBody>
      </p:sp>
    </p:spTree>
    <p:extLst>
      <p:ext uri="{BB962C8B-B14F-4D97-AF65-F5344CB8AC3E}">
        <p14:creationId xmlns:p14="http://schemas.microsoft.com/office/powerpoint/2010/main" val="1749921977"/>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304" y="1453282"/>
            <a:ext cx="11730700" cy="4038600"/>
          </a:xfrm>
        </p:spPr>
        <p:txBody>
          <a:bodyPr/>
          <a:lstStyle/>
          <a:p>
            <a:r>
              <a:rPr lang="en-US" dirty="0">
                <a:solidFill>
                  <a:schemeClr val="accent6">
                    <a:lumMod val="50000"/>
                  </a:schemeClr>
                </a:solidFill>
              </a:rPr>
              <a:t>This maintenance strategy offers many benefits to road users as well. </a:t>
            </a:r>
          </a:p>
          <a:p>
            <a:pPr lvl="1">
              <a:buFont typeface="Wingdings" panose="05000000000000000000" pitchFamily="2" charset="2"/>
              <a:buChar char="ü"/>
            </a:pPr>
            <a:r>
              <a:rPr lang="en-US" dirty="0">
                <a:solidFill>
                  <a:schemeClr val="accent6">
                    <a:lumMod val="75000"/>
                  </a:schemeClr>
                </a:solidFill>
              </a:rPr>
              <a:t>By keeping roads in good condition, </a:t>
            </a:r>
            <a:r>
              <a:rPr lang="en-US" b="1" dirty="0">
                <a:solidFill>
                  <a:schemeClr val="accent6">
                    <a:lumMod val="75000"/>
                  </a:schemeClr>
                </a:solidFill>
                <a:effectLst>
                  <a:outerShdw blurRad="38100" dist="38100" dir="2700000" algn="tl">
                    <a:srgbClr val="000000">
                      <a:alpha val="43137"/>
                    </a:srgbClr>
                  </a:outerShdw>
                </a:effectLst>
              </a:rPr>
              <a:t>preventive maintenance</a:t>
            </a:r>
            <a:r>
              <a:rPr lang="en-US" dirty="0">
                <a:solidFill>
                  <a:schemeClr val="accent6">
                    <a:lumMod val="75000"/>
                  </a:schemeClr>
                </a:solidFill>
                <a:effectLst>
                  <a:outerShdw blurRad="38100" dist="38100" dir="2700000" algn="tl">
                    <a:srgbClr val="000000">
                      <a:alpha val="43137"/>
                    </a:srgbClr>
                  </a:outerShdw>
                </a:effectLst>
              </a:rPr>
              <a:t> </a:t>
            </a:r>
            <a:r>
              <a:rPr lang="en-US" dirty="0">
                <a:solidFill>
                  <a:schemeClr val="accent6">
                    <a:lumMod val="75000"/>
                  </a:schemeClr>
                </a:solidFill>
              </a:rPr>
              <a:t>improves safety conditions. </a:t>
            </a:r>
          </a:p>
          <a:p>
            <a:pPr lvl="1">
              <a:buFont typeface="Wingdings" panose="05000000000000000000" pitchFamily="2" charset="2"/>
              <a:buChar char="ü"/>
            </a:pPr>
            <a:r>
              <a:rPr lang="en-US" b="1" dirty="0">
                <a:solidFill>
                  <a:schemeClr val="accent6">
                    <a:lumMod val="75000"/>
                  </a:schemeClr>
                </a:solidFill>
                <a:effectLst>
                  <a:outerShdw blurRad="38100" dist="38100" dir="2700000" algn="tl">
                    <a:srgbClr val="000000">
                      <a:alpha val="43137"/>
                    </a:srgbClr>
                  </a:outerShdw>
                </a:effectLst>
              </a:rPr>
              <a:t>Enjoyable ride </a:t>
            </a:r>
            <a:r>
              <a:rPr lang="en-US" dirty="0">
                <a:solidFill>
                  <a:schemeClr val="accent6">
                    <a:lumMod val="75000"/>
                  </a:schemeClr>
                </a:solidFill>
              </a:rPr>
              <a:t>&amp; </a:t>
            </a:r>
            <a:r>
              <a:rPr lang="en-US" b="1" dirty="0">
                <a:solidFill>
                  <a:schemeClr val="accent6">
                    <a:lumMod val="75000"/>
                  </a:schemeClr>
                </a:solidFill>
                <a:effectLst>
                  <a:outerShdw blurRad="38100" dist="38100" dir="2700000" algn="tl">
                    <a:srgbClr val="000000">
                      <a:alpha val="43137"/>
                    </a:srgbClr>
                  </a:outerShdw>
                </a:effectLst>
              </a:rPr>
              <a:t>no car damages </a:t>
            </a:r>
            <a:r>
              <a:rPr lang="en-US" dirty="0">
                <a:solidFill>
                  <a:schemeClr val="accent6">
                    <a:lumMod val="75000"/>
                  </a:schemeClr>
                </a:solidFill>
              </a:rPr>
              <a:t>due to distressed roads. </a:t>
            </a:r>
          </a:p>
          <a:p>
            <a:pPr lvl="1">
              <a:buFont typeface="Wingdings" panose="05000000000000000000" pitchFamily="2" charset="2"/>
              <a:buChar char="ü"/>
            </a:pPr>
            <a:r>
              <a:rPr lang="en-US" dirty="0">
                <a:solidFill>
                  <a:schemeClr val="accent6">
                    <a:lumMod val="75000"/>
                  </a:schemeClr>
                </a:solidFill>
              </a:rPr>
              <a:t>The </a:t>
            </a:r>
            <a:r>
              <a:rPr lang="en-US" b="1" dirty="0">
                <a:solidFill>
                  <a:schemeClr val="accent6">
                    <a:lumMod val="75000"/>
                  </a:schemeClr>
                </a:solidFill>
                <a:effectLst>
                  <a:outerShdw blurRad="38100" dist="38100" dir="2700000" algn="tl">
                    <a:srgbClr val="000000">
                      <a:alpha val="43137"/>
                    </a:srgbClr>
                  </a:outerShdw>
                </a:effectLst>
              </a:rPr>
              <a:t>ride quality </a:t>
            </a:r>
            <a:r>
              <a:rPr lang="en-US" dirty="0">
                <a:solidFill>
                  <a:schemeClr val="accent6">
                    <a:lumMod val="75000"/>
                  </a:schemeClr>
                </a:solidFill>
              </a:rPr>
              <a:t>of the road is </a:t>
            </a:r>
            <a:r>
              <a:rPr lang="en-US" b="1" dirty="0">
                <a:solidFill>
                  <a:schemeClr val="accent6">
                    <a:lumMod val="75000"/>
                  </a:schemeClr>
                </a:solidFill>
                <a:effectLst>
                  <a:outerShdw blurRad="38100" dist="38100" dir="2700000" algn="tl">
                    <a:srgbClr val="000000">
                      <a:alpha val="43137"/>
                    </a:srgbClr>
                  </a:outerShdw>
                </a:effectLst>
              </a:rPr>
              <a:t>increased</a:t>
            </a:r>
            <a:r>
              <a:rPr lang="en-US" dirty="0">
                <a:solidFill>
                  <a:schemeClr val="accent6">
                    <a:lumMod val="75000"/>
                  </a:schemeClr>
                </a:solidFill>
              </a:rPr>
              <a:t>, making driving a more comfortable and pleasant experience </a:t>
            </a:r>
          </a:p>
          <a:p>
            <a:pPr lvl="1"/>
            <a:endParaRPr lang="en-US" dirty="0"/>
          </a:p>
        </p:txBody>
      </p:sp>
      <p:pic>
        <p:nvPicPr>
          <p:cNvPr id="6" name="Picture 5">
            <a:extLst>
              <a:ext uri="{FF2B5EF4-FFF2-40B4-BE49-F238E27FC236}">
                <a16:creationId xmlns:a16="http://schemas.microsoft.com/office/drawing/2014/main" id="{8F085BE0-1CA8-4D47-8E46-DC30A1DB0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7620" y="3646681"/>
            <a:ext cx="4452985" cy="2501981"/>
          </a:xfrm>
          <a:prstGeom prst="rect">
            <a:avLst/>
          </a:prstGeom>
        </p:spPr>
      </p:pic>
      <p:pic>
        <p:nvPicPr>
          <p:cNvPr id="8" name="Picture 7">
            <a:extLst>
              <a:ext uri="{FF2B5EF4-FFF2-40B4-BE49-F238E27FC236}">
                <a16:creationId xmlns:a16="http://schemas.microsoft.com/office/drawing/2014/main" id="{09BA99EF-B3CD-4DC2-BB52-E3BE83D8A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9432" y="3646681"/>
            <a:ext cx="4008189" cy="2501981"/>
          </a:xfrm>
          <a:prstGeom prst="rect">
            <a:avLst/>
          </a:prstGeom>
        </p:spPr>
      </p:pic>
      <p:sp>
        <p:nvSpPr>
          <p:cNvPr id="9" name="Title 1">
            <a:extLst>
              <a:ext uri="{FF2B5EF4-FFF2-40B4-BE49-F238E27FC236}">
                <a16:creationId xmlns:a16="http://schemas.microsoft.com/office/drawing/2014/main" id="{2320F42B-7B65-4ACB-86EB-2698AA7521CE}"/>
              </a:ext>
            </a:extLst>
          </p:cNvPr>
          <p:cNvSpPr txBox="1">
            <a:spLocks/>
          </p:cNvSpPr>
          <p:nvPr/>
        </p:nvSpPr>
        <p:spPr>
          <a:xfrm>
            <a:off x="177686" y="64784"/>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Tree>
    <p:extLst>
      <p:ext uri="{BB962C8B-B14F-4D97-AF65-F5344CB8AC3E}">
        <p14:creationId xmlns:p14="http://schemas.microsoft.com/office/powerpoint/2010/main" val="297511329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4294967295"/>
          </p:nvPr>
        </p:nvSpPr>
        <p:spPr>
          <a:xfrm>
            <a:off x="64451" y="4796647"/>
            <a:ext cx="12006113" cy="1479279"/>
          </a:xfrm>
        </p:spPr>
        <p:txBody>
          <a:bodyPr/>
          <a:lstStyle/>
          <a:p>
            <a:pPr algn="ctr" eaLnBrk="1" hangingPunct="1">
              <a:buFontTx/>
              <a:buNone/>
            </a:pPr>
            <a:r>
              <a:rPr lang="en-US" alt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Terra Fog </a:t>
            </a:r>
            <a:r>
              <a:rPr lang="en-US" altLang="en-US" b="1" dirty="0">
                <a:solidFill>
                  <a:schemeClr val="accent6">
                    <a:lumMod val="75000"/>
                  </a:schemeClr>
                </a:solidFill>
                <a:latin typeface="Arial" panose="020B0604020202020204" pitchFamily="34" charset="0"/>
                <a:cs typeface="Arial" panose="020B0604020202020204" pitchFamily="34" charset="0"/>
              </a:rPr>
              <a:t>is a </a:t>
            </a:r>
            <a:r>
              <a:rPr lang="en-US" altLang="en-US" b="1" dirty="0">
                <a:solidFill>
                  <a:srgbClr val="002060"/>
                </a:solidFill>
                <a:latin typeface="Arial" panose="020B0604020202020204" pitchFamily="34" charset="0"/>
                <a:cs typeface="Arial" panose="020B0604020202020204" pitchFamily="34" charset="0"/>
              </a:rPr>
              <a:t>high-quality, environment-friendly</a:t>
            </a:r>
            <a:r>
              <a:rPr lang="en-US" altLang="en-US" b="1" dirty="0">
                <a:solidFill>
                  <a:schemeClr val="accent6">
                    <a:lumMod val="75000"/>
                  </a:schemeClr>
                </a:solidFill>
                <a:latin typeface="Arial" panose="020B0604020202020204" pitchFamily="34" charset="0"/>
                <a:cs typeface="Arial" panose="020B0604020202020204" pitchFamily="34" charset="0"/>
              </a:rPr>
              <a:t>, and </a:t>
            </a:r>
            <a:r>
              <a:rPr lang="en-US" altLang="en-US" b="1" dirty="0">
                <a:solidFill>
                  <a:srgbClr val="002060"/>
                </a:solidFill>
                <a:latin typeface="Arial" panose="020B0604020202020204" pitchFamily="34" charset="0"/>
                <a:cs typeface="Arial" panose="020B0604020202020204" pitchFamily="34" charset="0"/>
              </a:rPr>
              <a:t>cost-effective</a:t>
            </a:r>
            <a:r>
              <a:rPr lang="en-US" altLang="en-US" b="1" dirty="0">
                <a:solidFill>
                  <a:schemeClr val="accent6">
                    <a:lumMod val="75000"/>
                  </a:schemeClr>
                </a:solidFill>
                <a:latin typeface="Arial" panose="020B0604020202020204" pitchFamily="34" charset="0"/>
                <a:cs typeface="Arial" panose="020B0604020202020204" pitchFamily="34" charset="0"/>
              </a:rPr>
              <a:t> solution for improving performance and extending service life in chip seals, and asphalt pavements. </a:t>
            </a:r>
          </a:p>
        </p:txBody>
      </p:sp>
      <p:sp>
        <p:nvSpPr>
          <p:cNvPr id="6" name="Title 1"/>
          <p:cNvSpPr txBox="1">
            <a:spLocks/>
          </p:cNvSpPr>
          <p:nvPr/>
        </p:nvSpPr>
        <p:spPr>
          <a:xfrm>
            <a:off x="1524000" y="381000"/>
            <a:ext cx="9144000" cy="762000"/>
          </a:xfrm>
          <a:prstGeom prst="rect">
            <a:avLst/>
          </a:prstGeom>
        </p:spPr>
        <p:txBody>
          <a:bodyPr/>
          <a:lstStyle/>
          <a:p>
            <a:pPr algn="ctr" eaLnBrk="1" hangingPunct="1">
              <a:defRPr/>
            </a:pPr>
            <a:r>
              <a:rPr lang="en-US" sz="4000" b="1" u="sng" kern="0" spc="-50" dirty="0">
                <a:solidFill>
                  <a:srgbClr val="002060"/>
                </a:solidFill>
                <a:latin typeface="Arial Black" pitchFamily="34" charset="0"/>
                <a:ea typeface="+mn-ea"/>
                <a:cs typeface="Times New Roman" pitchFamily="18" charset="0"/>
              </a:rPr>
              <a:t>TERRA FOG</a:t>
            </a:r>
          </a:p>
          <a:p>
            <a:pPr algn="ctr" eaLnBrk="1" hangingPunct="1">
              <a:defRPr/>
            </a:pPr>
            <a:br>
              <a:rPr lang="en-US" sz="2800" b="1" i="1" kern="0" spc="-50" dirty="0">
                <a:solidFill>
                  <a:schemeClr val="accent2"/>
                </a:solidFill>
                <a:latin typeface="Arial Black" pitchFamily="34" charset="0"/>
                <a:ea typeface="+mn-ea"/>
                <a:cs typeface="Times New Roman" pitchFamily="18" charset="0"/>
              </a:rPr>
            </a:br>
            <a:endParaRPr lang="en-US" sz="2800" kern="0" spc="-50" dirty="0">
              <a:solidFill>
                <a:schemeClr val="tx2"/>
              </a:solidFill>
              <a:latin typeface="Arial Black" pitchFamily="34" charset="0"/>
              <a:ea typeface="+mn-ea"/>
              <a:cs typeface="Arial" charset="0"/>
            </a:endParaRPr>
          </a:p>
        </p:txBody>
      </p:sp>
      <p:pic>
        <p:nvPicPr>
          <p:cNvPr id="2" name="Picture 1">
            <a:extLst>
              <a:ext uri="{FF2B5EF4-FFF2-40B4-BE49-F238E27FC236}">
                <a16:creationId xmlns:a16="http://schemas.microsoft.com/office/drawing/2014/main" id="{210F7F97-176C-4510-AD4A-C01096B17765}"/>
              </a:ext>
            </a:extLst>
          </p:cNvPr>
          <p:cNvPicPr>
            <a:picLocks noChangeAspect="1"/>
          </p:cNvPicPr>
          <p:nvPr/>
        </p:nvPicPr>
        <p:blipFill>
          <a:blip r:embed="rId2"/>
          <a:stretch>
            <a:fillRect/>
          </a:stretch>
        </p:blipFill>
        <p:spPr>
          <a:xfrm>
            <a:off x="1509257" y="1135217"/>
            <a:ext cx="4049237" cy="3036928"/>
          </a:xfrm>
          <a:prstGeom prst="rect">
            <a:avLst/>
          </a:prstGeom>
        </p:spPr>
      </p:pic>
      <p:pic>
        <p:nvPicPr>
          <p:cNvPr id="1026" name="Picture 2">
            <a:extLst>
              <a:ext uri="{FF2B5EF4-FFF2-40B4-BE49-F238E27FC236}">
                <a16:creationId xmlns:a16="http://schemas.microsoft.com/office/drawing/2014/main" id="{66B85894-A972-4E34-979E-609B7C256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292" y="1135217"/>
            <a:ext cx="4262354" cy="303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E4364BB-176D-4D91-AAA7-F25A1546E00D}"/>
              </a:ext>
            </a:extLst>
          </p:cNvPr>
          <p:cNvSpPr/>
          <p:nvPr/>
        </p:nvSpPr>
        <p:spPr>
          <a:xfrm>
            <a:off x="1053863" y="4332301"/>
            <a:ext cx="4504631" cy="235321"/>
          </a:xfrm>
          <a:prstGeom prst="rect">
            <a:avLst/>
          </a:prstGeom>
        </p:spPr>
        <p:txBody>
          <a:bodyPr wrap="none">
            <a:spAutoFit/>
          </a:bodyPr>
          <a:lstStyle/>
          <a:p>
            <a:pPr marL="482600">
              <a:lnSpc>
                <a:spcPts val="765"/>
              </a:lnSpc>
              <a:spcBef>
                <a:spcPts val="0"/>
              </a:spcBef>
              <a:spcAft>
                <a:spcPts val="0"/>
              </a:spcAft>
            </a:pP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for</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pp</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w</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2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rr</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2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3BFCE1D-D994-45A2-AE60-B46673D16747}"/>
              </a:ext>
            </a:extLst>
          </p:cNvPr>
          <p:cNvSpPr/>
          <p:nvPr/>
        </p:nvSpPr>
        <p:spPr>
          <a:xfrm>
            <a:off x="6307639" y="4300157"/>
            <a:ext cx="4360361" cy="244939"/>
          </a:xfrm>
          <a:prstGeom prst="rect">
            <a:avLst/>
          </a:prstGeom>
        </p:spPr>
        <p:txBody>
          <a:bodyPr wrap="none">
            <a:spAutoFit/>
          </a:bodyPr>
          <a:lstStyle/>
          <a:p>
            <a:pPr marL="496570">
              <a:lnSpc>
                <a:spcPts val="905"/>
              </a:lnSpc>
              <a:spcBef>
                <a:spcPts val="205"/>
              </a:spcBef>
              <a:spcAft>
                <a:spcPts val="0"/>
              </a:spcAft>
            </a:pP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er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pp</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pc="1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w</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2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rr</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pc="-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5"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pc="-2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137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E266E-04E0-498D-9F98-766D45D47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76" y="1640323"/>
            <a:ext cx="6379535" cy="4572000"/>
          </a:xfrm>
          <a:prstGeom prst="rect">
            <a:avLst/>
          </a:prstGeom>
        </p:spPr>
      </p:pic>
      <p:sp>
        <p:nvSpPr>
          <p:cNvPr id="11" name="Right Brace 10">
            <a:extLst>
              <a:ext uri="{FF2B5EF4-FFF2-40B4-BE49-F238E27FC236}">
                <a16:creationId xmlns:a16="http://schemas.microsoft.com/office/drawing/2014/main" id="{57F5AADF-D320-41B9-A6B9-06BE64A26B10}"/>
              </a:ext>
            </a:extLst>
          </p:cNvPr>
          <p:cNvSpPr/>
          <p:nvPr/>
        </p:nvSpPr>
        <p:spPr>
          <a:xfrm>
            <a:off x="7940927" y="2139294"/>
            <a:ext cx="457200" cy="715152"/>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Right Brace 12">
            <a:extLst>
              <a:ext uri="{FF2B5EF4-FFF2-40B4-BE49-F238E27FC236}">
                <a16:creationId xmlns:a16="http://schemas.microsoft.com/office/drawing/2014/main" id="{C836D772-341F-4DDD-B0D2-D093748A2805}"/>
              </a:ext>
            </a:extLst>
          </p:cNvPr>
          <p:cNvSpPr/>
          <p:nvPr/>
        </p:nvSpPr>
        <p:spPr>
          <a:xfrm>
            <a:off x="7945493" y="2894143"/>
            <a:ext cx="457200" cy="2363657"/>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51F881AB-72CD-4FCC-92F7-A78C62017688}"/>
              </a:ext>
            </a:extLst>
          </p:cNvPr>
          <p:cNvSpPr txBox="1"/>
          <p:nvPr/>
        </p:nvSpPr>
        <p:spPr>
          <a:xfrm>
            <a:off x="9022938" y="2181179"/>
            <a:ext cx="1686808" cy="707886"/>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TERRA FOG</a:t>
            </a:r>
          </a:p>
          <a:p>
            <a:endParaRPr lang="en-US" dirty="0"/>
          </a:p>
        </p:txBody>
      </p:sp>
      <p:sp>
        <p:nvSpPr>
          <p:cNvPr id="15" name="TextBox 14">
            <a:extLst>
              <a:ext uri="{FF2B5EF4-FFF2-40B4-BE49-F238E27FC236}">
                <a16:creationId xmlns:a16="http://schemas.microsoft.com/office/drawing/2014/main" id="{245E4E9F-8BBC-4B79-AF14-7BBBFCE92955}"/>
              </a:ext>
            </a:extLst>
          </p:cNvPr>
          <p:cNvSpPr txBox="1"/>
          <p:nvPr/>
        </p:nvSpPr>
        <p:spPr>
          <a:xfrm>
            <a:off x="8532463" y="3722028"/>
            <a:ext cx="2393604" cy="707886"/>
          </a:xfrm>
          <a:prstGeom prst="rect">
            <a:avLst/>
          </a:prstGeom>
          <a:noFill/>
        </p:spPr>
        <p:txBody>
          <a:bodyPr wrap="none" rtlCol="0">
            <a:spAutoFit/>
          </a:bodyPr>
          <a:lstStyle/>
          <a:p>
            <a:r>
              <a:rPr lang="en-US" dirty="0">
                <a:solidFill>
                  <a:schemeClr val="accent6">
                    <a:lumMod val="50000"/>
                  </a:schemeClr>
                </a:solidFill>
                <a:effectLst>
                  <a:outerShdw blurRad="38100" dist="38100" dir="2700000" algn="tl">
                    <a:srgbClr val="000000">
                      <a:alpha val="43137"/>
                    </a:srgbClr>
                  </a:outerShdw>
                </a:effectLst>
              </a:rPr>
              <a:t>Existing Distressed</a:t>
            </a:r>
          </a:p>
          <a:p>
            <a:r>
              <a:rPr lang="en-US" dirty="0">
                <a:solidFill>
                  <a:schemeClr val="accent6">
                    <a:lumMod val="50000"/>
                  </a:schemeClr>
                </a:solidFill>
                <a:effectLst>
                  <a:outerShdw blurRad="38100" dist="38100" dir="2700000" algn="tl">
                    <a:srgbClr val="000000">
                      <a:alpha val="43137"/>
                    </a:srgbClr>
                  </a:outerShdw>
                </a:effectLst>
              </a:rPr>
              <a:t>Asphalt Road stack</a:t>
            </a:r>
          </a:p>
        </p:txBody>
      </p:sp>
      <p:sp>
        <p:nvSpPr>
          <p:cNvPr id="12" name="Title 1">
            <a:extLst>
              <a:ext uri="{FF2B5EF4-FFF2-40B4-BE49-F238E27FC236}">
                <a16:creationId xmlns:a16="http://schemas.microsoft.com/office/drawing/2014/main" id="{4EDAC2A4-1472-467B-98AE-37D273FDA65C}"/>
              </a:ext>
            </a:extLst>
          </p:cNvPr>
          <p:cNvSpPr txBox="1">
            <a:spLocks/>
          </p:cNvSpPr>
          <p:nvPr/>
        </p:nvSpPr>
        <p:spPr>
          <a:xfrm>
            <a:off x="177686" y="64784"/>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
        <p:nvSpPr>
          <p:cNvPr id="6" name="TextBox 5">
            <a:extLst>
              <a:ext uri="{FF2B5EF4-FFF2-40B4-BE49-F238E27FC236}">
                <a16:creationId xmlns:a16="http://schemas.microsoft.com/office/drawing/2014/main" id="{BC3B054D-EDB7-43F7-92CC-476C8EB1597D}"/>
              </a:ext>
            </a:extLst>
          </p:cNvPr>
          <p:cNvSpPr txBox="1"/>
          <p:nvPr/>
        </p:nvSpPr>
        <p:spPr>
          <a:xfrm>
            <a:off x="8444702" y="5187251"/>
            <a:ext cx="3557305" cy="1015663"/>
          </a:xfrm>
          <a:prstGeom prst="rect">
            <a:avLst/>
          </a:prstGeom>
          <a:noFill/>
          <a:ln w="28575">
            <a:solidFill>
              <a:srgbClr val="00B050"/>
            </a:solidFill>
          </a:ln>
        </p:spPr>
        <p:txBody>
          <a:bodyPr wrap="square" rtlCol="0">
            <a:spAutoFit/>
          </a:bodyPr>
          <a:lstStyle/>
          <a:p>
            <a:pPr algn="ctr"/>
            <a:r>
              <a:rPr lang="en-US" b="1" dirty="0">
                <a:solidFill>
                  <a:srgbClr val="00B050"/>
                </a:solidFill>
              </a:rPr>
              <a:t>Eco-Friendly, Cost-Effective</a:t>
            </a:r>
          </a:p>
          <a:p>
            <a:pPr algn="ctr"/>
            <a:r>
              <a:rPr lang="en-US" b="1" dirty="0">
                <a:solidFill>
                  <a:srgbClr val="0070C0"/>
                </a:solidFill>
              </a:rPr>
              <a:t>Preventive Maintenance </a:t>
            </a:r>
          </a:p>
          <a:p>
            <a:pPr algn="ctr"/>
            <a:r>
              <a:rPr lang="en-US" b="1" dirty="0">
                <a:solidFill>
                  <a:srgbClr val="00B050"/>
                </a:solidFill>
              </a:rPr>
              <a:t>PROCESS</a:t>
            </a:r>
          </a:p>
        </p:txBody>
      </p:sp>
      <p:sp>
        <p:nvSpPr>
          <p:cNvPr id="7" name="Arrow: Down 6">
            <a:extLst>
              <a:ext uri="{FF2B5EF4-FFF2-40B4-BE49-F238E27FC236}">
                <a16:creationId xmlns:a16="http://schemas.microsoft.com/office/drawing/2014/main" id="{A32DB5D1-40F2-41E8-86E1-D5C778218EAF}"/>
              </a:ext>
            </a:extLst>
          </p:cNvPr>
          <p:cNvSpPr/>
          <p:nvPr/>
        </p:nvSpPr>
        <p:spPr>
          <a:xfrm>
            <a:off x="9459974" y="1501249"/>
            <a:ext cx="914400" cy="32782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A89B3C-1DE4-4A6A-ABE8-4DB6D9383A73}"/>
              </a:ext>
            </a:extLst>
          </p:cNvPr>
          <p:cNvSpPr txBox="1"/>
          <p:nvPr/>
        </p:nvSpPr>
        <p:spPr>
          <a:xfrm>
            <a:off x="5447574" y="5156474"/>
            <a:ext cx="2275751" cy="1077218"/>
          </a:xfrm>
          <a:prstGeom prst="rect">
            <a:avLst/>
          </a:prstGeom>
          <a:solidFill>
            <a:schemeClr val="bg1"/>
          </a:solidFill>
          <a:ln>
            <a:solidFill>
              <a:srgbClr val="FF0000"/>
            </a:solidFill>
          </a:ln>
        </p:spPr>
        <p:txBody>
          <a:bodyPr wrap="none" rtlCol="0">
            <a:spAutoFit/>
          </a:bodyPr>
          <a:lstStyle/>
          <a:p>
            <a:pPr algn="ctr"/>
            <a:r>
              <a:rPr lang="en-US" sz="1600" b="1" dirty="0">
                <a:solidFill>
                  <a:srgbClr val="C00000"/>
                </a:solidFill>
              </a:rPr>
              <a:t>EXPENSIVE,</a:t>
            </a:r>
          </a:p>
          <a:p>
            <a:pPr algn="ctr"/>
            <a:r>
              <a:rPr lang="en-US" sz="1600" b="1" dirty="0">
                <a:solidFill>
                  <a:srgbClr val="C00000"/>
                </a:solidFill>
              </a:rPr>
              <a:t>TIME CONSUMING,</a:t>
            </a:r>
          </a:p>
          <a:p>
            <a:pPr algn="ctr"/>
            <a:r>
              <a:rPr lang="en-US" sz="1600" b="1" dirty="0">
                <a:solidFill>
                  <a:srgbClr val="C00000"/>
                </a:solidFill>
              </a:rPr>
              <a:t>TOXIC HAZADOUS</a:t>
            </a:r>
          </a:p>
          <a:p>
            <a:pPr algn="ctr"/>
            <a:r>
              <a:rPr lang="en-US" sz="1600" b="1" dirty="0">
                <a:solidFill>
                  <a:srgbClr val="C00000"/>
                </a:solidFill>
              </a:rPr>
              <a:t>CLIMATE WRECKING</a:t>
            </a:r>
          </a:p>
        </p:txBody>
      </p:sp>
      <p:grpSp>
        <p:nvGrpSpPr>
          <p:cNvPr id="16" name="Group 15">
            <a:extLst>
              <a:ext uri="{FF2B5EF4-FFF2-40B4-BE49-F238E27FC236}">
                <a16:creationId xmlns:a16="http://schemas.microsoft.com/office/drawing/2014/main" id="{22929737-99A2-4835-A17F-4DFDBB1360BA}"/>
              </a:ext>
            </a:extLst>
          </p:cNvPr>
          <p:cNvGrpSpPr/>
          <p:nvPr/>
        </p:nvGrpSpPr>
        <p:grpSpPr>
          <a:xfrm>
            <a:off x="3246327" y="1484049"/>
            <a:ext cx="8160761" cy="5282236"/>
            <a:chOff x="1245146" y="1635743"/>
            <a:chExt cx="8246975" cy="5282236"/>
          </a:xfrm>
        </p:grpSpPr>
        <p:cxnSp>
          <p:nvCxnSpPr>
            <p:cNvPr id="17" name="Straight Connector 16">
              <a:extLst>
                <a:ext uri="{FF2B5EF4-FFF2-40B4-BE49-F238E27FC236}">
                  <a16:creationId xmlns:a16="http://schemas.microsoft.com/office/drawing/2014/main" id="{9B9DF640-3590-46AD-87CE-7F33C856FEF2}"/>
                </a:ext>
              </a:extLst>
            </p:cNvPr>
            <p:cNvCxnSpPr>
              <a:cxnSpLocks/>
            </p:cNvCxnSpPr>
            <p:nvPr/>
          </p:nvCxnSpPr>
          <p:spPr>
            <a:xfrm>
              <a:off x="5947358" y="1635743"/>
              <a:ext cx="0" cy="473766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24A461E-9F33-49D6-B28A-A02CA982A5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553" y="2812502"/>
              <a:ext cx="1109145" cy="1160734"/>
            </a:xfrm>
            <a:prstGeom prst="rect">
              <a:avLst/>
            </a:prstGeom>
          </p:spPr>
        </p:pic>
        <p:pic>
          <p:nvPicPr>
            <p:cNvPr id="19" name="Picture 18">
              <a:extLst>
                <a:ext uri="{FF2B5EF4-FFF2-40B4-BE49-F238E27FC236}">
                  <a16:creationId xmlns:a16="http://schemas.microsoft.com/office/drawing/2014/main" id="{94762DC2-6267-4F83-908D-62A87F6E02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8423" y="2813726"/>
              <a:ext cx="1223698" cy="1107446"/>
            </a:xfrm>
            <a:prstGeom prst="rect">
              <a:avLst/>
            </a:prstGeom>
          </p:spPr>
        </p:pic>
        <p:pic>
          <p:nvPicPr>
            <p:cNvPr id="20" name="Picture 19">
              <a:extLst>
                <a:ext uri="{FF2B5EF4-FFF2-40B4-BE49-F238E27FC236}">
                  <a16:creationId xmlns:a16="http://schemas.microsoft.com/office/drawing/2014/main" id="{82B45A2A-8D6F-468D-8D9E-77D1E17A08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0577" y="6055157"/>
              <a:ext cx="847012" cy="730890"/>
            </a:xfrm>
            <a:prstGeom prst="rect">
              <a:avLst/>
            </a:prstGeom>
          </p:spPr>
        </p:pic>
        <p:pic>
          <p:nvPicPr>
            <p:cNvPr id="21" name="Picture 20">
              <a:extLst>
                <a:ext uri="{FF2B5EF4-FFF2-40B4-BE49-F238E27FC236}">
                  <a16:creationId xmlns:a16="http://schemas.microsoft.com/office/drawing/2014/main" id="{B5E99158-4F64-4BDE-8279-FAF897386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5146" y="5923226"/>
              <a:ext cx="1245431" cy="994753"/>
            </a:xfrm>
            <a:prstGeom prst="rect">
              <a:avLst/>
            </a:prstGeom>
          </p:spPr>
        </p:pic>
      </p:grpSp>
      <p:sp>
        <p:nvSpPr>
          <p:cNvPr id="5" name="TextBox 4">
            <a:extLst>
              <a:ext uri="{FF2B5EF4-FFF2-40B4-BE49-F238E27FC236}">
                <a16:creationId xmlns:a16="http://schemas.microsoft.com/office/drawing/2014/main" id="{98994F40-264D-436D-BA8F-D1D62F9D31C9}"/>
              </a:ext>
            </a:extLst>
          </p:cNvPr>
          <p:cNvSpPr txBox="1"/>
          <p:nvPr/>
        </p:nvSpPr>
        <p:spPr>
          <a:xfrm>
            <a:off x="655532" y="1297241"/>
            <a:ext cx="6880730" cy="707886"/>
          </a:xfrm>
          <a:prstGeom prst="rect">
            <a:avLst/>
          </a:prstGeom>
          <a:solidFill>
            <a:schemeClr val="bg1"/>
          </a:solidFill>
        </p:spPr>
        <p:txBody>
          <a:bodyPr wrap="none" rtlCol="0">
            <a:spAutoFit/>
          </a:bodyPr>
          <a:lstStyle/>
          <a:p>
            <a:r>
              <a:rPr lang="en-US" b="1" dirty="0">
                <a:solidFill>
                  <a:schemeClr val="accent6">
                    <a:lumMod val="50000"/>
                  </a:schemeClr>
                </a:solidFill>
                <a:effectLst>
                  <a:outerShdw blurRad="38100" dist="38100" dir="2700000" algn="tl">
                    <a:srgbClr val="000000">
                      <a:alpha val="43137"/>
                    </a:srgbClr>
                  </a:outerShdw>
                </a:effectLst>
              </a:rPr>
              <a:t>TOXIC Process to Repair Distressed Asphalt Pavement</a:t>
            </a:r>
          </a:p>
          <a:p>
            <a:endParaRPr lang="en-US" b="1"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9111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1419603" y="4163993"/>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600" b="1" i="1" dirty="0">
                <a:solidFill>
                  <a:srgbClr val="00206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IMPROVING</a:t>
            </a:r>
            <a:r>
              <a:rPr lang="en-US" altLang="en-US" sz="2600" b="1" i="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 the </a:t>
            </a:r>
            <a:r>
              <a:rPr lang="en-US" altLang="en-US" sz="2600" b="1" i="1" dirty="0">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ROADS</a:t>
            </a:r>
            <a:r>
              <a:rPr lang="en-US" altLang="en-US" sz="2600" b="1" i="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 of the </a:t>
            </a:r>
            <a:r>
              <a:rPr lang="en-US" altLang="en-US" sz="2600" b="1" i="1" dirty="0">
                <a:solidFill>
                  <a:srgbClr val="00206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WORLD</a:t>
            </a:r>
            <a:r>
              <a:rPr lang="en-US" altLang="en-US" sz="2600" b="1" i="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a:t>
            </a:r>
            <a:endParaRPr lang="en-US" altLang="en-US" sz="1800" i="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endParaRPr>
          </a:p>
        </p:txBody>
      </p:sp>
      <p:sp>
        <p:nvSpPr>
          <p:cNvPr id="11267" name="Rectangle 4"/>
          <p:cNvSpPr>
            <a:spLocks noChangeArrowheads="1"/>
          </p:cNvSpPr>
          <p:nvPr/>
        </p:nvSpPr>
        <p:spPr bwMode="auto">
          <a:xfrm>
            <a:off x="1524000" y="-609600"/>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1268" name="Rectangle 5"/>
          <p:cNvSpPr>
            <a:spLocks noChangeArrowheads="1"/>
          </p:cNvSpPr>
          <p:nvPr/>
        </p:nvSpPr>
        <p:spPr bwMode="auto">
          <a:xfrm>
            <a:off x="1524000" y="6257925"/>
            <a:ext cx="9144000" cy="9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i="1">
              <a:solidFill>
                <a:schemeClr val="tx1"/>
              </a:solidFill>
              <a:latin typeface="Arial" panose="020B0604020202020204" pitchFamily="34" charset="0"/>
            </a:endParaRPr>
          </a:p>
          <a:p>
            <a:pPr eaLnBrk="1" hangingPunct="1">
              <a:spcBef>
                <a:spcPct val="0"/>
              </a:spcBef>
              <a:buClrTx/>
              <a:buSzTx/>
              <a:buFontTx/>
              <a:buNone/>
            </a:pPr>
            <a:r>
              <a:rPr lang="en-US" altLang="en-US" sz="1400" b="1" i="1">
                <a:solidFill>
                  <a:schemeClr val="tx1"/>
                </a:solidFill>
                <a:latin typeface="Arial" panose="020B0604020202020204" pitchFamily="34" charset="0"/>
              </a:rPr>
              <a:t> </a:t>
            </a: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1269" name="Rectangle 6"/>
          <p:cNvSpPr>
            <a:spLocks noChangeArrowheads="1"/>
          </p:cNvSpPr>
          <p:nvPr/>
        </p:nvSpPr>
        <p:spPr bwMode="auto">
          <a:xfrm>
            <a:off x="1524000" y="228600"/>
            <a:ext cx="9144000" cy="56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400" b="1" i="1" dirty="0">
                <a:solidFill>
                  <a:srgbClr val="002060"/>
                </a:solidFill>
                <a:effectLst>
                  <a:outerShdw blurRad="38100" dist="38100" dir="2700000" algn="tl">
                    <a:srgbClr val="000000">
                      <a:alpha val="43137"/>
                    </a:srgbClr>
                  </a:outerShdw>
                </a:effectLst>
                <a:latin typeface="Arial" panose="020B0604020202020204" pitchFamily="34" charset="0"/>
              </a:rPr>
              <a:t>INTRODUCING</a:t>
            </a:r>
            <a:endParaRPr lang="en-US" altLang="en-US" sz="1800" b="1" i="1"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10247" name="Rectangle 6"/>
          <p:cNvSpPr>
            <a:spLocks noChangeArrowheads="1"/>
          </p:cNvSpPr>
          <p:nvPr/>
        </p:nvSpPr>
        <p:spPr bwMode="auto">
          <a:xfrm>
            <a:off x="1596173" y="732428"/>
            <a:ext cx="9144000" cy="930964"/>
          </a:xfrm>
          <a:prstGeom prst="rect">
            <a:avLst/>
          </a:prstGeom>
          <a:noFill/>
          <a:ln>
            <a:noFill/>
          </a:ln>
        </p:spPr>
        <p:txBody>
          <a:bodyPr lIns="0" tIns="152352" rIns="0" bIns="38088">
            <a:spAutoFit/>
          </a:bodyPr>
          <a:lstStyle/>
          <a:p>
            <a:pPr algn="ctr">
              <a:defRPr/>
            </a:pPr>
            <a:r>
              <a:rPr lang="en-US" sz="4800" b="1" spc="50" dirty="0">
                <a:ln w="11430"/>
                <a:solidFill>
                  <a:srgbClr val="002060"/>
                </a:solidFill>
                <a:effectLst>
                  <a:outerShdw blurRad="76200" dist="50800" dir="5400000" algn="tl" rotWithShape="0">
                    <a:srgbClr val="000000">
                      <a:alpha val="65000"/>
                    </a:srgbClr>
                  </a:outerShdw>
                </a:effectLst>
                <a:latin typeface="AR BLANCA" pitchFamily="2" charset="0"/>
                <a:ea typeface="+mn-ea"/>
                <a:cs typeface="Arial" charset="0"/>
              </a:rPr>
              <a:t>TERRA PAVE PRODUCTS</a:t>
            </a:r>
            <a:endParaRPr lang="en-US" sz="4800" dirty="0">
              <a:solidFill>
                <a:srgbClr val="002060"/>
              </a:solidFill>
              <a:latin typeface="AR BLANCA" pitchFamily="2" charset="0"/>
              <a:ea typeface="+mn-ea"/>
              <a:cs typeface="Arial"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9737" y="5044458"/>
            <a:ext cx="1366994" cy="1366994"/>
          </a:xfrm>
          <a:prstGeom prst="rect">
            <a:avLst/>
          </a:prstGeom>
        </p:spPr>
      </p:pic>
      <p:grpSp>
        <p:nvGrpSpPr>
          <p:cNvPr id="7" name="Group 6"/>
          <p:cNvGrpSpPr/>
          <p:nvPr/>
        </p:nvGrpSpPr>
        <p:grpSpPr>
          <a:xfrm>
            <a:off x="0" y="1813542"/>
            <a:ext cx="12192000" cy="2271047"/>
            <a:chOff x="342900" y="3809999"/>
            <a:chExt cx="8455925" cy="152182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917" y="3815839"/>
              <a:ext cx="3190884" cy="15159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 y="3810000"/>
              <a:ext cx="2130097" cy="152182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3809999"/>
              <a:ext cx="3160025" cy="1521823"/>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859" y="5044458"/>
            <a:ext cx="4810754" cy="129227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9807" y="3590312"/>
            <a:ext cx="445213" cy="367477"/>
          </a:xfrm>
          <a:prstGeom prst="rect">
            <a:avLst/>
          </a:prstGeom>
        </p:spPr>
      </p:pic>
      <p:pic>
        <p:nvPicPr>
          <p:cNvPr id="16" name="Picture 15">
            <a:extLst>
              <a:ext uri="{FF2B5EF4-FFF2-40B4-BE49-F238E27FC236}">
                <a16:creationId xmlns:a16="http://schemas.microsoft.com/office/drawing/2014/main" id="{39AFE00E-6216-4D75-A9F6-B19D1710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303" y="2463923"/>
            <a:ext cx="1016912" cy="1014925"/>
          </a:xfrm>
          <a:prstGeom prst="rect">
            <a:avLst/>
          </a:prstGeom>
        </p:spPr>
      </p:pic>
      <p:pic>
        <p:nvPicPr>
          <p:cNvPr id="17" name="Picture 16">
            <a:extLst>
              <a:ext uri="{FF2B5EF4-FFF2-40B4-BE49-F238E27FC236}">
                <a16:creationId xmlns:a16="http://schemas.microsoft.com/office/drawing/2014/main" id="{0B5A7A3E-2EFD-45CE-9E82-D4A87287ECEB}"/>
              </a:ext>
            </a:extLst>
          </p:cNvPr>
          <p:cNvPicPr>
            <a:picLocks noChangeAspect="1"/>
          </p:cNvPicPr>
          <p:nvPr/>
        </p:nvPicPr>
        <p:blipFill>
          <a:blip r:embed="rId9"/>
          <a:stretch>
            <a:fillRect/>
          </a:stretch>
        </p:blipFill>
        <p:spPr>
          <a:xfrm>
            <a:off x="7973297" y="5081603"/>
            <a:ext cx="2151518" cy="1292704"/>
          </a:xfrm>
          <a:prstGeom prst="rect">
            <a:avLst/>
          </a:prstGeom>
        </p:spPr>
      </p:pic>
      <p:pic>
        <p:nvPicPr>
          <p:cNvPr id="18" name="Picture 17">
            <a:extLst>
              <a:ext uri="{FF2B5EF4-FFF2-40B4-BE49-F238E27FC236}">
                <a16:creationId xmlns:a16="http://schemas.microsoft.com/office/drawing/2014/main" id="{0392C513-9934-48BB-A117-31512144A544}"/>
              </a:ext>
            </a:extLst>
          </p:cNvPr>
          <p:cNvPicPr>
            <a:picLocks noChangeAspect="1"/>
          </p:cNvPicPr>
          <p:nvPr/>
        </p:nvPicPr>
        <p:blipFill>
          <a:blip r:embed="rId10"/>
          <a:stretch>
            <a:fillRect/>
          </a:stretch>
        </p:blipFill>
        <p:spPr>
          <a:xfrm>
            <a:off x="7635783" y="3332805"/>
            <a:ext cx="1348257" cy="6951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244054" y="413457"/>
            <a:ext cx="2309833" cy="4163594"/>
          </a:xfrm>
        </p:spPr>
      </p:pic>
      <p:sp>
        <p:nvSpPr>
          <p:cNvPr id="5" name="Title 1"/>
          <p:cNvSpPr>
            <a:spLocks noGrp="1"/>
          </p:cNvSpPr>
          <p:nvPr>
            <p:ph type="title"/>
          </p:nvPr>
        </p:nvSpPr>
        <p:spPr>
          <a:xfrm>
            <a:off x="0" y="584386"/>
            <a:ext cx="10994032" cy="779085"/>
          </a:xfrm>
        </p:spPr>
        <p:txBody>
          <a:bodyPr/>
          <a:lstStyle/>
          <a:p>
            <a:r>
              <a:rPr lang="en-US" dirty="0">
                <a:latin typeface="Stencil Std" panose="04020904080802020404" pitchFamily="82" charset="0"/>
              </a:rPr>
              <a:t>Terra Fog City of Austin 1</a:t>
            </a:r>
            <a:r>
              <a:rPr lang="en-US" baseline="30000" dirty="0">
                <a:latin typeface="Stencil Std" panose="04020904080802020404" pitchFamily="82" charset="0"/>
              </a:rPr>
              <a:t>st</a:t>
            </a:r>
            <a:r>
              <a:rPr lang="en-US" dirty="0">
                <a:latin typeface="Stencil Std" panose="04020904080802020404" pitchFamily="82" charset="0"/>
              </a:rPr>
              <a:t> street Test Section</a:t>
            </a:r>
          </a:p>
        </p:txBody>
      </p:sp>
      <p:pic>
        <p:nvPicPr>
          <p:cNvPr id="3" name="Picture 2">
            <a:hlinkClick r:id="rId3" action="ppaction://hlinkfile"/>
            <a:extLst>
              <a:ext uri="{FF2B5EF4-FFF2-40B4-BE49-F238E27FC236}">
                <a16:creationId xmlns:a16="http://schemas.microsoft.com/office/drawing/2014/main" id="{2D6AC85F-9144-4471-A75B-5CDD5A0C8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50" y="3788036"/>
            <a:ext cx="3104381" cy="2142659"/>
          </a:xfrm>
          <a:prstGeom prst="rect">
            <a:avLst/>
          </a:prstGeom>
        </p:spPr>
      </p:pic>
      <p:sp>
        <p:nvSpPr>
          <p:cNvPr id="2" name="TextBox 1">
            <a:extLst>
              <a:ext uri="{FF2B5EF4-FFF2-40B4-BE49-F238E27FC236}">
                <a16:creationId xmlns:a16="http://schemas.microsoft.com/office/drawing/2014/main" id="{B8067697-F7D1-4834-B265-2EE7468A745A}"/>
              </a:ext>
            </a:extLst>
          </p:cNvPr>
          <p:cNvSpPr txBox="1"/>
          <p:nvPr/>
        </p:nvSpPr>
        <p:spPr>
          <a:xfrm>
            <a:off x="317173" y="5524777"/>
            <a:ext cx="3082895" cy="369332"/>
          </a:xfrm>
          <a:prstGeom prst="rect">
            <a:avLst/>
          </a:prstGeom>
          <a:noFill/>
        </p:spPr>
        <p:txBody>
          <a:bodyPr wrap="none" rtlCol="0">
            <a:spAutoFit/>
          </a:bodyPr>
          <a:lstStyle/>
          <a:p>
            <a:r>
              <a:rPr lang="en-US" sz="1800" dirty="0">
                <a:solidFill>
                  <a:schemeClr val="bg1"/>
                </a:solidFill>
              </a:rPr>
              <a:t>https://youtu.be/BjJ19b6il3M</a:t>
            </a:r>
          </a:p>
        </p:txBody>
      </p:sp>
      <p:pic>
        <p:nvPicPr>
          <p:cNvPr id="10" name="Picture 9">
            <a:extLst>
              <a:ext uri="{FF2B5EF4-FFF2-40B4-BE49-F238E27FC236}">
                <a16:creationId xmlns:a16="http://schemas.microsoft.com/office/drawing/2014/main" id="{0F25D7D3-6071-0E6B-3B68-9EFD0EB36AFC}"/>
              </a:ext>
            </a:extLst>
          </p:cNvPr>
          <p:cNvPicPr>
            <a:picLocks noChangeAspect="1"/>
          </p:cNvPicPr>
          <p:nvPr/>
        </p:nvPicPr>
        <p:blipFill>
          <a:blip r:embed="rId5"/>
          <a:stretch>
            <a:fillRect/>
          </a:stretch>
        </p:blipFill>
        <p:spPr>
          <a:xfrm>
            <a:off x="6132680" y="1340337"/>
            <a:ext cx="5742147" cy="4933277"/>
          </a:xfrm>
          <a:prstGeom prst="rect">
            <a:avLst/>
          </a:prstGeom>
        </p:spPr>
      </p:pic>
      <p:cxnSp>
        <p:nvCxnSpPr>
          <p:cNvPr id="12" name="Straight Arrow Connector 11">
            <a:extLst>
              <a:ext uri="{FF2B5EF4-FFF2-40B4-BE49-F238E27FC236}">
                <a16:creationId xmlns:a16="http://schemas.microsoft.com/office/drawing/2014/main" id="{04B5EF8A-5F3A-6447-8DEC-D749DCCDB042}"/>
              </a:ext>
            </a:extLst>
          </p:cNvPr>
          <p:cNvCxnSpPr/>
          <p:nvPr/>
        </p:nvCxnSpPr>
        <p:spPr bwMode="auto">
          <a:xfrm flipH="1" flipV="1">
            <a:off x="3863038" y="2795567"/>
            <a:ext cx="6183277" cy="398791"/>
          </a:xfrm>
          <a:prstGeom prst="straightConnector1">
            <a:avLst/>
          </a:prstGeom>
          <a:solidFill>
            <a:srgbClr val="34BFFE"/>
          </a:solidFill>
          <a:ln w="9525" cap="flat" cmpd="sng" algn="ctr">
            <a:noFill/>
            <a:prstDash val="solid"/>
            <a:round/>
            <a:headEnd type="none" w="med" len="med"/>
            <a:tailEnd type="triangle"/>
          </a:ln>
          <a:effectLst/>
        </p:spPr>
      </p:cxnSp>
      <p:pic>
        <p:nvPicPr>
          <p:cNvPr id="18" name="Picture 17">
            <a:extLst>
              <a:ext uri="{FF2B5EF4-FFF2-40B4-BE49-F238E27FC236}">
                <a16:creationId xmlns:a16="http://schemas.microsoft.com/office/drawing/2014/main" id="{682FFE8F-BAE2-057B-91C8-13161835AD89}"/>
              </a:ext>
            </a:extLst>
          </p:cNvPr>
          <p:cNvPicPr>
            <a:picLocks noChangeAspect="1"/>
          </p:cNvPicPr>
          <p:nvPr/>
        </p:nvPicPr>
        <p:blipFill>
          <a:blip r:embed="rId6"/>
          <a:stretch>
            <a:fillRect/>
          </a:stretch>
        </p:blipFill>
        <p:spPr>
          <a:xfrm>
            <a:off x="4509228" y="1577145"/>
            <a:ext cx="1623452" cy="1623452"/>
          </a:xfrm>
          <a:prstGeom prst="rect">
            <a:avLst/>
          </a:prstGeom>
        </p:spPr>
      </p:pic>
      <p:pic>
        <p:nvPicPr>
          <p:cNvPr id="20" name="Picture 19">
            <a:extLst>
              <a:ext uri="{FF2B5EF4-FFF2-40B4-BE49-F238E27FC236}">
                <a16:creationId xmlns:a16="http://schemas.microsoft.com/office/drawing/2014/main" id="{E1FFD5DC-B0AB-CF09-DB95-974EE14497B8}"/>
              </a:ext>
            </a:extLst>
          </p:cNvPr>
          <p:cNvPicPr>
            <a:picLocks noChangeAspect="1"/>
          </p:cNvPicPr>
          <p:nvPr/>
        </p:nvPicPr>
        <p:blipFill>
          <a:blip r:embed="rId7"/>
          <a:stretch>
            <a:fillRect/>
          </a:stretch>
        </p:blipFill>
        <p:spPr>
          <a:xfrm>
            <a:off x="3439946" y="3788036"/>
            <a:ext cx="2619375" cy="1743075"/>
          </a:xfrm>
          <a:prstGeom prst="rect">
            <a:avLst/>
          </a:prstGeom>
        </p:spPr>
      </p:pic>
      <p:cxnSp>
        <p:nvCxnSpPr>
          <p:cNvPr id="14" name="Straight Arrow Connector 13">
            <a:extLst>
              <a:ext uri="{FF2B5EF4-FFF2-40B4-BE49-F238E27FC236}">
                <a16:creationId xmlns:a16="http://schemas.microsoft.com/office/drawing/2014/main" id="{20DB16F1-3109-A7BA-0EDD-955EA1EBBFDC}"/>
              </a:ext>
            </a:extLst>
          </p:cNvPr>
          <p:cNvCxnSpPr>
            <a:cxnSpLocks/>
          </p:cNvCxnSpPr>
          <p:nvPr/>
        </p:nvCxnSpPr>
        <p:spPr bwMode="auto">
          <a:xfrm>
            <a:off x="3573007" y="2963790"/>
            <a:ext cx="6473308" cy="1259023"/>
          </a:xfrm>
          <a:prstGeom prst="straightConnector1">
            <a:avLst/>
          </a:prstGeom>
          <a:solidFill>
            <a:srgbClr val="34BFFE"/>
          </a:solidFill>
          <a:ln w="28575" cap="flat" cmpd="sng" algn="ctr">
            <a:solidFill>
              <a:schemeClr val="accent3"/>
            </a:solidFill>
            <a:prstDash val="solid"/>
            <a:round/>
            <a:headEnd type="none" w="med" len="med"/>
            <a:tailEnd type="triangle"/>
          </a:ln>
          <a:effectLst/>
        </p:spPr>
      </p:cxnSp>
    </p:spTree>
    <p:extLst>
      <p:ext uri="{BB962C8B-B14F-4D97-AF65-F5344CB8AC3E}">
        <p14:creationId xmlns:p14="http://schemas.microsoft.com/office/powerpoint/2010/main" val="46341181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62782" y="1294483"/>
            <a:ext cx="8143490" cy="5397058"/>
          </a:xfrm>
          <a:prstGeom prst="rect">
            <a:avLst/>
          </a:prstGeom>
        </p:spPr>
      </p:pic>
      <p:sp>
        <p:nvSpPr>
          <p:cNvPr id="3" name="TextBox 2">
            <a:extLst>
              <a:ext uri="{FF2B5EF4-FFF2-40B4-BE49-F238E27FC236}">
                <a16:creationId xmlns:a16="http://schemas.microsoft.com/office/drawing/2014/main" id="{C2FE63C5-E5EC-43A4-8CFA-62E439AEB8F4}"/>
              </a:ext>
            </a:extLst>
          </p:cNvPr>
          <p:cNvSpPr txBox="1"/>
          <p:nvPr/>
        </p:nvSpPr>
        <p:spPr>
          <a:xfrm>
            <a:off x="8087454" y="3818544"/>
            <a:ext cx="2895599" cy="1323439"/>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Cationic CSS-1 Asphalt Emulsions</a:t>
            </a:r>
          </a:p>
        </p:txBody>
      </p:sp>
      <p:sp>
        <p:nvSpPr>
          <p:cNvPr id="4" name="TextBox 3">
            <a:extLst>
              <a:ext uri="{FF2B5EF4-FFF2-40B4-BE49-F238E27FC236}">
                <a16:creationId xmlns:a16="http://schemas.microsoft.com/office/drawing/2014/main" id="{59A51098-699D-4F95-A3C7-F50C074C5BF6}"/>
              </a:ext>
            </a:extLst>
          </p:cNvPr>
          <p:cNvSpPr txBox="1"/>
          <p:nvPr/>
        </p:nvSpPr>
        <p:spPr>
          <a:xfrm>
            <a:off x="5445202" y="3818543"/>
            <a:ext cx="2844644" cy="1323439"/>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SS1 Bitumen Emulsions</a:t>
            </a:r>
          </a:p>
          <a:p>
            <a:r>
              <a:rPr lang="en-US" b="1" dirty="0">
                <a:solidFill>
                  <a:schemeClr val="accent6">
                    <a:lumMod val="50000"/>
                  </a:schemeClr>
                </a:solidFill>
              </a:rPr>
              <a:t>Asphalt Emulsions</a:t>
            </a:r>
          </a:p>
        </p:txBody>
      </p:sp>
      <p:pic>
        <p:nvPicPr>
          <p:cNvPr id="6" name="Picture 5">
            <a:extLst>
              <a:ext uri="{FF2B5EF4-FFF2-40B4-BE49-F238E27FC236}">
                <a16:creationId xmlns:a16="http://schemas.microsoft.com/office/drawing/2014/main" id="{FD61F1D5-49FC-431E-AE70-218266DC8E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002" y="2267931"/>
            <a:ext cx="1543050" cy="1543050"/>
          </a:xfrm>
          <a:prstGeom prst="rect">
            <a:avLst/>
          </a:prstGeom>
        </p:spPr>
      </p:pic>
      <p:pic>
        <p:nvPicPr>
          <p:cNvPr id="8" name="Picture 7">
            <a:extLst>
              <a:ext uri="{FF2B5EF4-FFF2-40B4-BE49-F238E27FC236}">
                <a16:creationId xmlns:a16="http://schemas.microsoft.com/office/drawing/2014/main" id="{8E306AF0-BBA1-4869-B610-F1CC3ED77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4615" y="2267931"/>
            <a:ext cx="1543050" cy="1543050"/>
          </a:xfrm>
          <a:prstGeom prst="rect">
            <a:avLst/>
          </a:prstGeom>
        </p:spPr>
      </p:pic>
      <p:sp>
        <p:nvSpPr>
          <p:cNvPr id="5" name="Arrow: Down 4">
            <a:extLst>
              <a:ext uri="{FF2B5EF4-FFF2-40B4-BE49-F238E27FC236}">
                <a16:creationId xmlns:a16="http://schemas.microsoft.com/office/drawing/2014/main" id="{296D5887-D2BD-4FFE-A464-9AA8BB5AA706}"/>
              </a:ext>
            </a:extLst>
          </p:cNvPr>
          <p:cNvSpPr/>
          <p:nvPr/>
        </p:nvSpPr>
        <p:spPr>
          <a:xfrm>
            <a:off x="4133238" y="1898166"/>
            <a:ext cx="381000" cy="6096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F28BC95-8D8B-45CE-9F1B-9B9EF43E4202}"/>
              </a:ext>
            </a:extLst>
          </p:cNvPr>
          <p:cNvSpPr txBox="1"/>
          <p:nvPr/>
        </p:nvSpPr>
        <p:spPr>
          <a:xfrm>
            <a:off x="2737051" y="1462803"/>
            <a:ext cx="2037737" cy="400110"/>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Higher is BEST</a:t>
            </a:r>
          </a:p>
        </p:txBody>
      </p:sp>
      <p:sp>
        <p:nvSpPr>
          <p:cNvPr id="9" name="Title 1">
            <a:extLst>
              <a:ext uri="{FF2B5EF4-FFF2-40B4-BE49-F238E27FC236}">
                <a16:creationId xmlns:a16="http://schemas.microsoft.com/office/drawing/2014/main" id="{9179ABEB-9C07-4121-A4B0-A8729B9127FA}"/>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Tree>
    <p:extLst>
      <p:ext uri="{BB962C8B-B14F-4D97-AF65-F5344CB8AC3E}">
        <p14:creationId xmlns:p14="http://schemas.microsoft.com/office/powerpoint/2010/main" val="129055511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2968" y="1324610"/>
            <a:ext cx="8458200" cy="5503772"/>
          </a:xfrm>
          <a:prstGeom prst="rect">
            <a:avLst/>
          </a:prstGeom>
        </p:spPr>
      </p:pic>
      <p:sp>
        <p:nvSpPr>
          <p:cNvPr id="3" name="TextBox 2">
            <a:extLst>
              <a:ext uri="{FF2B5EF4-FFF2-40B4-BE49-F238E27FC236}">
                <a16:creationId xmlns:a16="http://schemas.microsoft.com/office/drawing/2014/main" id="{61C12D84-0DC0-4BFD-85E1-FB180CBCFD65}"/>
              </a:ext>
            </a:extLst>
          </p:cNvPr>
          <p:cNvSpPr txBox="1"/>
          <p:nvPr/>
        </p:nvSpPr>
        <p:spPr>
          <a:xfrm>
            <a:off x="8527190" y="3526357"/>
            <a:ext cx="2895599" cy="1323439"/>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Cationic CSS-1 Asphalt Emulsions</a:t>
            </a:r>
          </a:p>
        </p:txBody>
      </p:sp>
      <p:sp>
        <p:nvSpPr>
          <p:cNvPr id="4" name="TextBox 3">
            <a:extLst>
              <a:ext uri="{FF2B5EF4-FFF2-40B4-BE49-F238E27FC236}">
                <a16:creationId xmlns:a16="http://schemas.microsoft.com/office/drawing/2014/main" id="{3DDA96A5-5F06-47AD-9B91-865F5EFEBD57}"/>
              </a:ext>
            </a:extLst>
          </p:cNvPr>
          <p:cNvSpPr txBox="1"/>
          <p:nvPr/>
        </p:nvSpPr>
        <p:spPr>
          <a:xfrm>
            <a:off x="5272217" y="3994051"/>
            <a:ext cx="3318222" cy="1015663"/>
          </a:xfrm>
          <a:prstGeom prst="rect">
            <a:avLst/>
          </a:prstGeom>
          <a:noFill/>
        </p:spPr>
        <p:txBody>
          <a:bodyPr wrap="square" rtlCol="0">
            <a:spAutoFit/>
          </a:bodyPr>
          <a:lstStyle/>
          <a:p>
            <a:r>
              <a:rPr lang="en-US" dirty="0">
                <a:solidFill>
                  <a:schemeClr val="accent6">
                    <a:lumMod val="50000"/>
                  </a:schemeClr>
                </a:solidFill>
              </a:rPr>
              <a:t>Asphalt Emulsion Product - </a:t>
            </a:r>
            <a:r>
              <a:rPr lang="en-US" b="1" dirty="0">
                <a:solidFill>
                  <a:schemeClr val="accent6">
                    <a:lumMod val="50000"/>
                  </a:schemeClr>
                </a:solidFill>
              </a:rPr>
              <a:t>SS1 Bitumen Emulsions</a:t>
            </a:r>
          </a:p>
          <a:p>
            <a:r>
              <a:rPr lang="en-US" b="1" dirty="0">
                <a:solidFill>
                  <a:schemeClr val="accent6">
                    <a:lumMod val="50000"/>
                  </a:schemeClr>
                </a:solidFill>
              </a:rPr>
              <a:t>Asphalt Emulsions</a:t>
            </a:r>
          </a:p>
        </p:txBody>
      </p:sp>
      <p:pic>
        <p:nvPicPr>
          <p:cNvPr id="5" name="Picture 4">
            <a:extLst>
              <a:ext uri="{FF2B5EF4-FFF2-40B4-BE49-F238E27FC236}">
                <a16:creationId xmlns:a16="http://schemas.microsoft.com/office/drawing/2014/main" id="{9A9C9B36-8536-4C47-9A92-FE4A8D97D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0543" y="2368157"/>
            <a:ext cx="1543050" cy="1543050"/>
          </a:xfrm>
          <a:prstGeom prst="rect">
            <a:avLst/>
          </a:prstGeom>
        </p:spPr>
      </p:pic>
      <p:pic>
        <p:nvPicPr>
          <p:cNvPr id="6" name="Picture 5">
            <a:extLst>
              <a:ext uri="{FF2B5EF4-FFF2-40B4-BE49-F238E27FC236}">
                <a16:creationId xmlns:a16="http://schemas.microsoft.com/office/drawing/2014/main" id="{70D99462-3924-4DD7-9AE6-DCB097A321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875" y="1983307"/>
            <a:ext cx="1543050" cy="1543050"/>
          </a:xfrm>
          <a:prstGeom prst="rect">
            <a:avLst/>
          </a:prstGeom>
        </p:spPr>
      </p:pic>
      <p:sp>
        <p:nvSpPr>
          <p:cNvPr id="7" name="Arrow: Down 6">
            <a:extLst>
              <a:ext uri="{FF2B5EF4-FFF2-40B4-BE49-F238E27FC236}">
                <a16:creationId xmlns:a16="http://schemas.microsoft.com/office/drawing/2014/main" id="{B2A8099C-7AF0-4FEF-B94E-D794A479E248}"/>
              </a:ext>
            </a:extLst>
          </p:cNvPr>
          <p:cNvSpPr/>
          <p:nvPr/>
        </p:nvSpPr>
        <p:spPr>
          <a:xfrm>
            <a:off x="4257888" y="1758557"/>
            <a:ext cx="381000" cy="6096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8AF5E9-7F52-480C-96E1-859A53328AE6}"/>
              </a:ext>
            </a:extLst>
          </p:cNvPr>
          <p:cNvSpPr txBox="1"/>
          <p:nvPr/>
        </p:nvSpPr>
        <p:spPr>
          <a:xfrm>
            <a:off x="2901828" y="1411580"/>
            <a:ext cx="2037737" cy="400110"/>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Higher is BEST</a:t>
            </a:r>
          </a:p>
        </p:txBody>
      </p:sp>
      <p:sp>
        <p:nvSpPr>
          <p:cNvPr id="9" name="Title 1">
            <a:extLst>
              <a:ext uri="{FF2B5EF4-FFF2-40B4-BE49-F238E27FC236}">
                <a16:creationId xmlns:a16="http://schemas.microsoft.com/office/drawing/2014/main" id="{A3F770C3-D920-4327-B98E-57C3DF5EFD2D}"/>
              </a:ext>
            </a:extLst>
          </p:cNvPr>
          <p:cNvSpPr txBox="1">
            <a:spLocks/>
          </p:cNvSpPr>
          <p:nvPr/>
        </p:nvSpPr>
        <p:spPr>
          <a:xfrm>
            <a:off x="94993" y="0"/>
            <a:ext cx="8458200" cy="865303"/>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Pavement Preservation</a:t>
            </a:r>
          </a:p>
        </p:txBody>
      </p:sp>
    </p:spTree>
    <p:extLst>
      <p:ext uri="{BB962C8B-B14F-4D97-AF65-F5344CB8AC3E}">
        <p14:creationId xmlns:p14="http://schemas.microsoft.com/office/powerpoint/2010/main" val="6283723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31" y="495299"/>
            <a:ext cx="10465169" cy="838200"/>
          </a:xfrm>
        </p:spPr>
        <p:txBody>
          <a:bodyPr/>
          <a:lstStyle/>
          <a:p>
            <a:r>
              <a:rPr lang="en-US" dirty="0">
                <a:latin typeface="Stencil Std" panose="04020904080802020404" pitchFamily="82" charset="0"/>
              </a:rPr>
              <a:t>Terra Fog City of Austin, TX USA Test Section</a:t>
            </a:r>
          </a:p>
        </p:txBody>
      </p:sp>
      <p:sp>
        <p:nvSpPr>
          <p:cNvPr id="3" name="Content Placeholder 2"/>
          <p:cNvSpPr>
            <a:spLocks noGrp="1"/>
          </p:cNvSpPr>
          <p:nvPr>
            <p:ph idx="1"/>
          </p:nvPr>
        </p:nvSpPr>
        <p:spPr>
          <a:xfrm>
            <a:off x="1934185" y="1600199"/>
            <a:ext cx="10071927" cy="5181602"/>
          </a:xfrm>
        </p:spPr>
        <p:txBody>
          <a:bodyPr/>
          <a:lstStyle/>
          <a:p>
            <a:pPr marL="0" indent="0" algn="just">
              <a:buNone/>
            </a:pPr>
            <a:r>
              <a:rPr lang="en-US" dirty="0">
                <a:latin typeface="+mj-lt"/>
              </a:rPr>
              <a:t>			        </a:t>
            </a:r>
            <a:r>
              <a:rPr lang="en-US" sz="2800" dirty="0">
                <a:solidFill>
                  <a:schemeClr val="accent6">
                    <a:lumMod val="50000"/>
                  </a:schemeClr>
                </a:solidFill>
                <a:latin typeface="+mj-lt"/>
              </a:rPr>
              <a:t>Fresh</a:t>
            </a:r>
            <a:r>
              <a:rPr lang="en-US" sz="2800" dirty="0">
                <a:latin typeface="+mj-lt"/>
              </a:rPr>
              <a:t> </a:t>
            </a:r>
            <a:r>
              <a:rPr lang="en-US" sz="2800" b="1" dirty="0">
                <a:solidFill>
                  <a:srgbClr val="00B050"/>
                </a:solidFill>
                <a:effectLst>
                  <a:outerShdw blurRad="38100" dist="38100" dir="2700000" algn="tl">
                    <a:srgbClr val="000000">
                      <a:alpha val="43137"/>
                    </a:srgbClr>
                  </a:outerShdw>
                </a:effectLst>
                <a:latin typeface="+mj-lt"/>
              </a:rPr>
              <a:t>Terra Fog </a:t>
            </a:r>
            <a:r>
              <a:rPr lang="en-US" sz="2800" dirty="0">
                <a:solidFill>
                  <a:schemeClr val="accent6">
                    <a:lumMod val="50000"/>
                  </a:schemeClr>
                </a:solidFill>
                <a:latin typeface="+mj-lt"/>
              </a:rPr>
              <a:t>atop</a:t>
            </a:r>
          </a:p>
          <a:p>
            <a:pPr marL="0" indent="0" algn="just">
              <a:buNone/>
            </a:pPr>
            <a:r>
              <a:rPr lang="en-US" sz="2800" dirty="0">
                <a:latin typeface="+mj-lt"/>
              </a:rPr>
              <a:t>                                            </a:t>
            </a:r>
            <a:r>
              <a:rPr lang="en-US" sz="2800" dirty="0">
                <a:solidFill>
                  <a:schemeClr val="accent6">
                    <a:lumMod val="50000"/>
                  </a:schemeClr>
                </a:solidFill>
                <a:latin typeface="+mj-lt"/>
              </a:rPr>
              <a:t>Chip Seal</a:t>
            </a:r>
          </a:p>
          <a:p>
            <a:pPr marL="0" indent="0" algn="just">
              <a:buNone/>
            </a:pPr>
            <a:endParaRPr lang="en-US" dirty="0">
              <a:latin typeface="+mj-lt"/>
            </a:endParaRPr>
          </a:p>
          <a:p>
            <a:pPr marL="0" indent="0" algn="just">
              <a:buNone/>
            </a:pPr>
            <a:endParaRPr lang="en-US" dirty="0">
              <a:latin typeface="+mj-lt"/>
            </a:endParaRPr>
          </a:p>
          <a:p>
            <a:pPr marL="0" indent="0" algn="just">
              <a:buNone/>
            </a:pPr>
            <a:endParaRPr lang="en-US" dirty="0">
              <a:latin typeface="+mj-lt"/>
            </a:endParaRPr>
          </a:p>
          <a:p>
            <a:pPr marL="0" indent="0" algn="just">
              <a:buNone/>
            </a:pPr>
            <a:endParaRPr lang="en-US" dirty="0">
              <a:latin typeface="+mj-lt"/>
            </a:endParaRPr>
          </a:p>
          <a:p>
            <a:pPr marL="0" indent="0" algn="just">
              <a:buNone/>
            </a:pPr>
            <a:r>
              <a:rPr lang="en-US" sz="2800" dirty="0">
                <a:solidFill>
                  <a:schemeClr val="accent6">
                    <a:lumMod val="50000"/>
                  </a:schemeClr>
                </a:solidFill>
                <a:latin typeface="+mj-lt"/>
              </a:rPr>
              <a:t>Fresh</a:t>
            </a:r>
            <a:r>
              <a:rPr lang="en-US" sz="2800" dirty="0">
                <a:latin typeface="+mj-lt"/>
              </a:rPr>
              <a:t> </a:t>
            </a:r>
            <a:r>
              <a:rPr lang="en-US" sz="2800" b="1" dirty="0">
                <a:solidFill>
                  <a:srgbClr val="00B050"/>
                </a:solidFill>
                <a:effectLst>
                  <a:outerShdw blurRad="38100" dist="38100" dir="2700000" algn="tl">
                    <a:srgbClr val="000000">
                      <a:alpha val="43137"/>
                    </a:srgbClr>
                  </a:outerShdw>
                </a:effectLst>
                <a:latin typeface="+mj-lt"/>
              </a:rPr>
              <a:t>Terra Fog </a:t>
            </a:r>
            <a:r>
              <a:rPr lang="en-US" sz="2800" dirty="0">
                <a:solidFill>
                  <a:schemeClr val="accent6">
                    <a:lumMod val="50000"/>
                  </a:schemeClr>
                </a:solidFill>
                <a:latin typeface="+mj-lt"/>
              </a:rPr>
              <a:t>atop</a:t>
            </a:r>
            <a:r>
              <a:rPr lang="en-US" sz="2800" dirty="0">
                <a:latin typeface="+mj-lt"/>
              </a:rPr>
              <a:t> </a:t>
            </a:r>
          </a:p>
          <a:p>
            <a:pPr marL="0" indent="0" algn="just">
              <a:buNone/>
            </a:pPr>
            <a:r>
              <a:rPr lang="en-US" sz="2800" dirty="0">
                <a:solidFill>
                  <a:schemeClr val="accent6">
                    <a:lumMod val="50000"/>
                  </a:schemeClr>
                </a:solidFill>
                <a:latin typeface="+mj-lt"/>
              </a:rPr>
              <a:t>old, oxidized asphalt</a:t>
            </a:r>
          </a:p>
        </p:txBody>
      </p:sp>
      <p:pic>
        <p:nvPicPr>
          <p:cNvPr id="15362" name="Picture 2"/>
          <p:cNvPicPr>
            <a:picLocks noChangeAspect="1" noChangeArrowheads="1"/>
          </p:cNvPicPr>
          <p:nvPr/>
        </p:nvPicPr>
        <p:blipFill>
          <a:blip r:embed="rId2" cstate="print"/>
          <a:srcRect/>
          <a:stretch>
            <a:fillRect/>
          </a:stretch>
        </p:blipFill>
        <p:spPr bwMode="auto">
          <a:xfrm>
            <a:off x="94310" y="1333499"/>
            <a:ext cx="5084485" cy="342900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6401625" y="2859629"/>
            <a:ext cx="5604487" cy="3503072"/>
          </a:xfrm>
          <a:prstGeom prst="rect">
            <a:avLst/>
          </a:prstGeom>
          <a:noFill/>
          <a:ln w="9525">
            <a:noFill/>
            <a:miter lim="800000"/>
            <a:headEnd/>
            <a:tailEnd/>
          </a:ln>
        </p:spPr>
      </p:pic>
      <p:sp>
        <p:nvSpPr>
          <p:cNvPr id="4" name="Arrow: Right 3">
            <a:extLst>
              <a:ext uri="{FF2B5EF4-FFF2-40B4-BE49-F238E27FC236}">
                <a16:creationId xmlns:a16="http://schemas.microsoft.com/office/drawing/2014/main" id="{556D17E2-4010-43A5-A9FF-856ABDDE93C9}"/>
              </a:ext>
            </a:extLst>
          </p:cNvPr>
          <p:cNvSpPr/>
          <p:nvPr/>
        </p:nvSpPr>
        <p:spPr>
          <a:xfrm rot="10800000">
            <a:off x="5212494" y="2227910"/>
            <a:ext cx="809014" cy="533399"/>
          </a:xfrm>
          <a:prstGeom prst="rightArrow">
            <a:avLst/>
          </a:prstGeom>
          <a:solidFill>
            <a:srgbClr val="00B05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5ED3409F-5F88-4E08-8110-E26A38566D4D}"/>
              </a:ext>
            </a:extLst>
          </p:cNvPr>
          <p:cNvSpPr/>
          <p:nvPr/>
        </p:nvSpPr>
        <p:spPr>
          <a:xfrm>
            <a:off x="5533103" y="5084044"/>
            <a:ext cx="838200" cy="609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99693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06" y="478193"/>
            <a:ext cx="8229600" cy="1143000"/>
          </a:xfrm>
        </p:spPr>
        <p:txBody>
          <a:bodyPr>
            <a:normAutofit/>
          </a:bodyPr>
          <a:lstStyle/>
          <a:p>
            <a:pPr eaLnBrk="1" fontAlgn="auto" hangingPunct="1">
              <a:spcAft>
                <a:spcPts val="0"/>
              </a:spcAft>
              <a:defRPr/>
            </a:pPr>
            <a:r>
              <a:rPr lang="en-US" b="1" dirty="0">
                <a:latin typeface="Stencil Std" panose="04020904080802020404" pitchFamily="82" charset="0"/>
              </a:rPr>
              <a:t>Terra Fog – </a:t>
            </a:r>
            <a:r>
              <a:rPr lang="en-US" b="1" dirty="0">
                <a:solidFill>
                  <a:schemeClr val="bg1"/>
                </a:solidFill>
                <a:latin typeface="Stencil Std" panose="04020904080802020404" pitchFamily="82" charset="0"/>
              </a:rPr>
              <a:t>RIO D, Brazil </a:t>
            </a:r>
            <a:r>
              <a:rPr lang="en-US" b="1" dirty="0">
                <a:latin typeface="Stencil Std" panose="04020904080802020404" pitchFamily="82" charset="0"/>
              </a:rPr>
              <a:t>Road Repair</a:t>
            </a:r>
          </a:p>
        </p:txBody>
      </p:sp>
      <p:pic>
        <p:nvPicPr>
          <p:cNvPr id="9219" name="Picture 2" descr="H:\TSW\pictures giorgio\Fog seal\IMG-20110827-00263.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491706" y="1318977"/>
            <a:ext cx="8565612" cy="5048243"/>
          </a:xfrm>
          <a:noFill/>
        </p:spPr>
      </p:pic>
      <p:sp>
        <p:nvSpPr>
          <p:cNvPr id="9220" name="Rectangle 4"/>
          <p:cNvSpPr>
            <a:spLocks noChangeArrowheads="1"/>
          </p:cNvSpPr>
          <p:nvPr/>
        </p:nvSpPr>
        <p:spPr bwMode="auto">
          <a:xfrm>
            <a:off x="2827718" y="3532195"/>
            <a:ext cx="82296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42900">
              <a:spcBef>
                <a:spcPct val="20000"/>
              </a:spcBef>
            </a:pPr>
            <a:r>
              <a:rPr lang="en-US" sz="2900" b="1" dirty="0">
                <a:solidFill>
                  <a:schemeClr val="bg1"/>
                </a:solidFill>
                <a:latin typeface="Maiandra GD" pitchFamily="34" charset="0"/>
              </a:rPr>
              <a:t> Environmentally Safe</a:t>
            </a:r>
          </a:p>
          <a:p>
            <a:pPr indent="-342900">
              <a:spcBef>
                <a:spcPct val="20000"/>
              </a:spcBef>
            </a:pPr>
            <a:r>
              <a:rPr lang="en-US" sz="2900" b="1" dirty="0">
                <a:solidFill>
                  <a:schemeClr val="bg1"/>
                </a:solidFill>
                <a:latin typeface="Maiandra GD" pitchFamily="34" charset="0"/>
              </a:rPr>
              <a:t>	Superior Strength</a:t>
            </a:r>
          </a:p>
          <a:p>
            <a:pPr indent="-342900">
              <a:spcBef>
                <a:spcPct val="20000"/>
              </a:spcBef>
            </a:pPr>
            <a:r>
              <a:rPr lang="en-US" sz="2900" b="1" dirty="0">
                <a:solidFill>
                  <a:schemeClr val="bg1"/>
                </a:solidFill>
                <a:latin typeface="Maiandra GD" pitchFamily="34" charset="0"/>
              </a:rPr>
              <a:t>		Cost-effective</a:t>
            </a:r>
          </a:p>
          <a:p>
            <a:pPr indent="-342900">
              <a:spcBef>
                <a:spcPct val="20000"/>
              </a:spcBef>
            </a:pPr>
            <a:r>
              <a:rPr lang="en-US" sz="2900" b="1" dirty="0">
                <a:solidFill>
                  <a:schemeClr val="bg1"/>
                </a:solidFill>
                <a:latin typeface="Maiandra GD" pitchFamily="34" charset="0"/>
              </a:rPr>
              <a:t>		 	Impermeable</a:t>
            </a:r>
          </a:p>
          <a:p>
            <a:pPr indent="-342900">
              <a:spcBef>
                <a:spcPct val="20000"/>
              </a:spcBef>
            </a:pPr>
            <a:r>
              <a:rPr lang="en-US" sz="2900" b="1" dirty="0">
                <a:solidFill>
                  <a:schemeClr val="bg1"/>
                </a:solidFill>
                <a:latin typeface="Maiandra GD" pitchFamily="34" charset="0"/>
              </a:rPr>
              <a:t>				Rapid Curing</a:t>
            </a:r>
          </a:p>
        </p:txBody>
      </p:sp>
      <p:pic>
        <p:nvPicPr>
          <p:cNvPr id="4" name="Picture 3">
            <a:extLst>
              <a:ext uri="{FF2B5EF4-FFF2-40B4-BE49-F238E27FC236}">
                <a16:creationId xmlns:a16="http://schemas.microsoft.com/office/drawing/2014/main" id="{C427CBA5-39AC-4D87-BE79-41D1AB5909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08" y="1318977"/>
            <a:ext cx="2286000" cy="1600200"/>
          </a:xfrm>
          <a:prstGeom prst="rect">
            <a:avLst/>
          </a:prstGeom>
        </p:spPr>
      </p:pic>
      <p:pic>
        <p:nvPicPr>
          <p:cNvPr id="6" name="Picture 5">
            <a:extLst>
              <a:ext uri="{FF2B5EF4-FFF2-40B4-BE49-F238E27FC236}">
                <a16:creationId xmlns:a16="http://schemas.microsoft.com/office/drawing/2014/main" id="{29222902-6063-46E8-BA68-62C7024338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723" y="3067808"/>
            <a:ext cx="778327" cy="823134"/>
          </a:xfrm>
          <a:prstGeom prst="rect">
            <a:avLst/>
          </a:prstGeom>
        </p:spPr>
      </p:pic>
      <p:pic>
        <p:nvPicPr>
          <p:cNvPr id="7" name="Picture 6">
            <a:extLst>
              <a:ext uri="{FF2B5EF4-FFF2-40B4-BE49-F238E27FC236}">
                <a16:creationId xmlns:a16="http://schemas.microsoft.com/office/drawing/2014/main" id="{0C8F652D-55E2-4A01-BF08-C9CF7ED3B1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8506" y="3067808"/>
            <a:ext cx="900032" cy="823134"/>
          </a:xfrm>
          <a:prstGeom prst="rect">
            <a:avLst/>
          </a:prstGeom>
        </p:spPr>
      </p:pic>
    </p:spTree>
    <p:extLst>
      <p:ext uri="{BB962C8B-B14F-4D97-AF65-F5344CB8AC3E}">
        <p14:creationId xmlns:p14="http://schemas.microsoft.com/office/powerpoint/2010/main" val="67234839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24A0AC-F909-4AA6-AF83-DF6CCCED2D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5656" y="1250036"/>
            <a:ext cx="1234234" cy="1234234"/>
          </a:xfrm>
          <a:prstGeom prst="rect">
            <a:avLst/>
          </a:prstGeom>
        </p:spPr>
      </p:pic>
      <p:sp>
        <p:nvSpPr>
          <p:cNvPr id="2" name="Title 1"/>
          <p:cNvSpPr>
            <a:spLocks noGrp="1"/>
          </p:cNvSpPr>
          <p:nvPr>
            <p:ph type="title"/>
          </p:nvPr>
        </p:nvSpPr>
        <p:spPr>
          <a:xfrm>
            <a:off x="82008" y="523499"/>
            <a:ext cx="10324930" cy="838200"/>
          </a:xfrm>
        </p:spPr>
        <p:txBody>
          <a:bodyPr/>
          <a:lstStyle/>
          <a:p>
            <a:r>
              <a:rPr lang="en-US" dirty="0">
                <a:latin typeface="Stencil Std" panose="04020904080802020404" pitchFamily="82" charset="0"/>
              </a:rPr>
              <a:t>Terra Fog - City of Austin, TX USA Test Section</a:t>
            </a:r>
          </a:p>
        </p:txBody>
      </p:sp>
      <p:sp>
        <p:nvSpPr>
          <p:cNvPr id="3" name="Content Placeholder 2"/>
          <p:cNvSpPr>
            <a:spLocks noGrp="1"/>
          </p:cNvSpPr>
          <p:nvPr>
            <p:ph idx="1"/>
          </p:nvPr>
        </p:nvSpPr>
        <p:spPr>
          <a:xfrm>
            <a:off x="1634948" y="1573179"/>
            <a:ext cx="8229600" cy="587947"/>
          </a:xfrm>
        </p:spPr>
        <p:txBody>
          <a:bodyPr/>
          <a:lstStyle/>
          <a:p>
            <a:pPr marL="0" indent="0" algn="ctr">
              <a:buNone/>
            </a:pPr>
            <a:r>
              <a:rPr lang="en-US" dirty="0">
                <a:solidFill>
                  <a:schemeClr val="accent6">
                    <a:lumMod val="75000"/>
                  </a:schemeClr>
                </a:solidFill>
                <a:latin typeface="+mj-lt"/>
              </a:rPr>
              <a:t>Chip Seal vs. Chip Seal with </a:t>
            </a:r>
            <a:r>
              <a:rPr lang="en-US" b="1" dirty="0">
                <a:solidFill>
                  <a:srgbClr val="002060"/>
                </a:solidFill>
                <a:effectLst>
                  <a:outerShdw blurRad="38100" dist="38100" dir="2700000" algn="tl">
                    <a:srgbClr val="000000">
                      <a:alpha val="43137"/>
                    </a:srgbClr>
                  </a:outerShdw>
                </a:effectLst>
                <a:latin typeface="+mj-lt"/>
              </a:rPr>
              <a:t>Terra Fog </a:t>
            </a:r>
            <a:r>
              <a:rPr lang="en-US" dirty="0">
                <a:solidFill>
                  <a:schemeClr val="accent6">
                    <a:lumMod val="75000"/>
                  </a:schemeClr>
                </a:solidFill>
                <a:latin typeface="+mj-lt"/>
              </a:rPr>
              <a:t>overlay</a:t>
            </a:r>
          </a:p>
        </p:txBody>
      </p:sp>
      <p:pic>
        <p:nvPicPr>
          <p:cNvPr id="14338" name="Picture 2"/>
          <p:cNvPicPr>
            <a:picLocks noChangeAspect="1" noChangeArrowheads="1"/>
          </p:cNvPicPr>
          <p:nvPr/>
        </p:nvPicPr>
        <p:blipFill>
          <a:blip r:embed="rId3" cstate="print"/>
          <a:srcRect/>
          <a:stretch>
            <a:fillRect/>
          </a:stretch>
        </p:blipFill>
        <p:spPr bwMode="auto">
          <a:xfrm>
            <a:off x="395203" y="2283986"/>
            <a:ext cx="5608824" cy="3768370"/>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6159777" y="2283986"/>
            <a:ext cx="5764258" cy="3768370"/>
          </a:xfrm>
          <a:prstGeom prst="rect">
            <a:avLst/>
          </a:prstGeom>
          <a:noFill/>
          <a:ln w="9525">
            <a:noFill/>
            <a:miter lim="800000"/>
            <a:headEnd/>
            <a:tailEnd/>
          </a:ln>
        </p:spPr>
      </p:pic>
      <p:sp>
        <p:nvSpPr>
          <p:cNvPr id="4" name="TextBox 3">
            <a:extLst>
              <a:ext uri="{FF2B5EF4-FFF2-40B4-BE49-F238E27FC236}">
                <a16:creationId xmlns:a16="http://schemas.microsoft.com/office/drawing/2014/main" id="{A57556F9-621E-4B77-9C3C-8B1B27742D6B}"/>
              </a:ext>
            </a:extLst>
          </p:cNvPr>
          <p:cNvSpPr txBox="1"/>
          <p:nvPr/>
        </p:nvSpPr>
        <p:spPr>
          <a:xfrm>
            <a:off x="901073" y="3049272"/>
            <a:ext cx="1255472" cy="400110"/>
          </a:xfrm>
          <a:prstGeom prst="rect">
            <a:avLst/>
          </a:prstGeom>
          <a:noFill/>
        </p:spPr>
        <p:txBody>
          <a:bodyPr wrap="none" rtlCol="0">
            <a:spAutoFit/>
          </a:bodyPr>
          <a:lstStyle/>
          <a:p>
            <a:r>
              <a:rPr lang="en-US" b="1" dirty="0">
                <a:solidFill>
                  <a:srgbClr val="FFFF00"/>
                </a:solidFill>
                <a:effectLst>
                  <a:outerShdw blurRad="38100" dist="38100" dir="2700000" algn="tl">
                    <a:srgbClr val="000000">
                      <a:alpha val="43137"/>
                    </a:srgbClr>
                  </a:outerShdw>
                </a:effectLst>
              </a:rPr>
              <a:t>BEFORE</a:t>
            </a:r>
          </a:p>
        </p:txBody>
      </p:sp>
      <p:sp>
        <p:nvSpPr>
          <p:cNvPr id="8" name="TextBox 7">
            <a:extLst>
              <a:ext uri="{FF2B5EF4-FFF2-40B4-BE49-F238E27FC236}">
                <a16:creationId xmlns:a16="http://schemas.microsoft.com/office/drawing/2014/main" id="{90F75277-B1E7-449A-9673-4FE1E58D9496}"/>
              </a:ext>
            </a:extLst>
          </p:cNvPr>
          <p:cNvSpPr txBox="1"/>
          <p:nvPr/>
        </p:nvSpPr>
        <p:spPr>
          <a:xfrm>
            <a:off x="6351937" y="3028890"/>
            <a:ext cx="1042273" cy="400110"/>
          </a:xfrm>
          <a:prstGeom prst="rect">
            <a:avLst/>
          </a:prstGeom>
          <a:noFill/>
        </p:spPr>
        <p:txBody>
          <a:bodyPr wrap="none" rtlCol="0">
            <a:spAutoFit/>
          </a:bodyPr>
          <a:lstStyle/>
          <a:p>
            <a:r>
              <a:rPr lang="en-US" b="1" dirty="0">
                <a:solidFill>
                  <a:srgbClr val="FFFF00"/>
                </a:solidFill>
                <a:effectLst>
                  <a:outerShdw blurRad="38100" dist="38100" dir="2700000" algn="tl">
                    <a:srgbClr val="000000">
                      <a:alpha val="43137"/>
                    </a:srgbClr>
                  </a:outerShdw>
                </a:effectLst>
              </a:rPr>
              <a:t>AFTER</a:t>
            </a:r>
          </a:p>
        </p:txBody>
      </p:sp>
    </p:spTree>
    <p:extLst>
      <p:ext uri="{BB962C8B-B14F-4D97-AF65-F5344CB8AC3E}">
        <p14:creationId xmlns:p14="http://schemas.microsoft.com/office/powerpoint/2010/main" val="199499996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Desktop\CityofAustinTF\6 17 2014 Pictures\IMG_1926.JPG"/>
          <p:cNvPicPr>
            <a:picLocks noChangeAspect="1" noChangeArrowheads="1"/>
          </p:cNvPicPr>
          <p:nvPr/>
        </p:nvPicPr>
        <p:blipFill>
          <a:blip r:embed="rId2" cstate="print"/>
          <a:srcRect/>
          <a:stretch>
            <a:fillRect/>
          </a:stretch>
        </p:blipFill>
        <p:spPr bwMode="auto">
          <a:xfrm>
            <a:off x="5215017" y="1271138"/>
            <a:ext cx="5820880" cy="5543808"/>
          </a:xfrm>
          <a:prstGeom prst="rect">
            <a:avLst/>
          </a:prstGeom>
          <a:noFill/>
        </p:spPr>
      </p:pic>
      <p:cxnSp>
        <p:nvCxnSpPr>
          <p:cNvPr id="7" name="Straight Arrow Connector 6"/>
          <p:cNvCxnSpPr>
            <a:cxnSpLocks/>
          </p:cNvCxnSpPr>
          <p:nvPr/>
        </p:nvCxnSpPr>
        <p:spPr>
          <a:xfrm flipH="1">
            <a:off x="6618124" y="1989793"/>
            <a:ext cx="650866" cy="79726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086258" y="1606610"/>
            <a:ext cx="2730876" cy="400110"/>
          </a:xfrm>
          <a:prstGeom prst="rect">
            <a:avLst/>
          </a:prstGeom>
          <a:noFill/>
        </p:spPr>
        <p:txBody>
          <a:bodyPr wrap="none" rtlCol="0">
            <a:spAutoFit/>
          </a:bodyPr>
          <a:lstStyle/>
          <a:p>
            <a:r>
              <a:rPr lang="en-US" dirty="0">
                <a:solidFill>
                  <a:srgbClr val="FFFF00"/>
                </a:solidFill>
              </a:rPr>
              <a:t>Section </a:t>
            </a:r>
            <a:r>
              <a:rPr lang="en-US" dirty="0">
                <a:solidFill>
                  <a:srgbClr val="00B050"/>
                </a:solidFill>
              </a:rPr>
              <a:t>with</a:t>
            </a:r>
            <a:r>
              <a:rPr lang="en-US" dirty="0">
                <a:solidFill>
                  <a:srgbClr val="FFFF00"/>
                </a:solidFill>
              </a:rPr>
              <a:t> Terra Fog</a:t>
            </a:r>
          </a:p>
        </p:txBody>
      </p:sp>
      <p:cxnSp>
        <p:nvCxnSpPr>
          <p:cNvPr id="10" name="Straight Arrow Connector 9"/>
          <p:cNvCxnSpPr>
            <a:cxnSpLocks/>
          </p:cNvCxnSpPr>
          <p:nvPr/>
        </p:nvCxnSpPr>
        <p:spPr>
          <a:xfrm flipV="1">
            <a:off x="7680140" y="4338274"/>
            <a:ext cx="1119422" cy="89167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44005" y="5229951"/>
            <a:ext cx="3086742" cy="400110"/>
          </a:xfrm>
          <a:prstGeom prst="rect">
            <a:avLst/>
          </a:prstGeom>
          <a:noFill/>
        </p:spPr>
        <p:txBody>
          <a:bodyPr wrap="none" rtlCol="0">
            <a:spAutoFit/>
          </a:bodyPr>
          <a:lstStyle/>
          <a:p>
            <a:r>
              <a:rPr lang="en-US" dirty="0">
                <a:solidFill>
                  <a:srgbClr val="FFFF00"/>
                </a:solidFill>
              </a:rPr>
              <a:t>Section </a:t>
            </a:r>
            <a:r>
              <a:rPr lang="en-US" dirty="0">
                <a:solidFill>
                  <a:srgbClr val="FF0000"/>
                </a:solidFill>
              </a:rPr>
              <a:t>without</a:t>
            </a:r>
            <a:r>
              <a:rPr lang="en-US" dirty="0">
                <a:solidFill>
                  <a:srgbClr val="FFFF00"/>
                </a:solidFill>
              </a:rPr>
              <a:t> Terra Fog</a:t>
            </a:r>
          </a:p>
        </p:txBody>
      </p:sp>
      <p:sp>
        <p:nvSpPr>
          <p:cNvPr id="12" name="TextBox 11"/>
          <p:cNvSpPr txBox="1"/>
          <p:nvPr/>
        </p:nvSpPr>
        <p:spPr>
          <a:xfrm>
            <a:off x="397743" y="1663675"/>
            <a:ext cx="4891835" cy="2554545"/>
          </a:xfrm>
          <a:prstGeom prst="rect">
            <a:avLst/>
          </a:prstGeom>
          <a:noFill/>
        </p:spPr>
        <p:txBody>
          <a:bodyPr wrap="square" rtlCol="0">
            <a:spAutoFit/>
          </a:bodyPr>
          <a:lstStyle/>
          <a:p>
            <a:r>
              <a:rPr lang="en-US" dirty="0">
                <a:solidFill>
                  <a:schemeClr val="accent6">
                    <a:lumMod val="75000"/>
                  </a:schemeClr>
                </a:solidFill>
              </a:rPr>
              <a:t>Chip seal section with </a:t>
            </a:r>
            <a:r>
              <a:rPr lang="en-US" dirty="0">
                <a:solidFill>
                  <a:srgbClr val="002060"/>
                </a:solidFill>
              </a:rPr>
              <a:t>Terra Fog </a:t>
            </a:r>
            <a:r>
              <a:rPr lang="en-US" dirty="0">
                <a:solidFill>
                  <a:schemeClr val="accent6">
                    <a:lumMod val="75000"/>
                  </a:schemeClr>
                </a:solidFill>
              </a:rPr>
              <a:t>did not loose any aggregate</a:t>
            </a:r>
          </a:p>
          <a:p>
            <a:r>
              <a:rPr lang="en-US" dirty="0">
                <a:solidFill>
                  <a:schemeClr val="accent6">
                    <a:lumMod val="75000"/>
                  </a:schemeClr>
                </a:solidFill>
              </a:rPr>
              <a:t> </a:t>
            </a:r>
          </a:p>
          <a:p>
            <a:r>
              <a:rPr lang="en-US" dirty="0">
                <a:solidFill>
                  <a:schemeClr val="accent6">
                    <a:lumMod val="75000"/>
                  </a:schemeClr>
                </a:solidFill>
              </a:rPr>
              <a:t>whereas </a:t>
            </a:r>
          </a:p>
          <a:p>
            <a:endParaRPr lang="en-US" dirty="0">
              <a:solidFill>
                <a:schemeClr val="accent6">
                  <a:lumMod val="75000"/>
                </a:schemeClr>
              </a:solidFill>
            </a:endParaRPr>
          </a:p>
          <a:p>
            <a:r>
              <a:rPr lang="en-US" dirty="0">
                <a:solidFill>
                  <a:schemeClr val="accent6">
                    <a:lumMod val="75000"/>
                  </a:schemeClr>
                </a:solidFill>
              </a:rPr>
              <a:t>Section without </a:t>
            </a:r>
            <a:r>
              <a:rPr lang="en-US" dirty="0">
                <a:solidFill>
                  <a:srgbClr val="002060"/>
                </a:solidFill>
              </a:rPr>
              <a:t>Terra Fog </a:t>
            </a:r>
            <a:r>
              <a:rPr lang="en-US" dirty="0">
                <a:solidFill>
                  <a:schemeClr val="accent6">
                    <a:lumMod val="75000"/>
                  </a:schemeClr>
                </a:solidFill>
              </a:rPr>
              <a:t>lost significant amount of aggregate less than one year after construction</a:t>
            </a:r>
          </a:p>
        </p:txBody>
      </p:sp>
      <p:sp>
        <p:nvSpPr>
          <p:cNvPr id="13" name="Title 1">
            <a:extLst>
              <a:ext uri="{FF2B5EF4-FFF2-40B4-BE49-F238E27FC236}">
                <a16:creationId xmlns:a16="http://schemas.microsoft.com/office/drawing/2014/main" id="{25D80716-A402-4782-BFA2-11C385EA772E}"/>
              </a:ext>
            </a:extLst>
          </p:cNvPr>
          <p:cNvSpPr>
            <a:spLocks noGrp="1"/>
          </p:cNvSpPr>
          <p:nvPr>
            <p:ph type="title"/>
          </p:nvPr>
        </p:nvSpPr>
        <p:spPr>
          <a:xfrm>
            <a:off x="82008" y="523499"/>
            <a:ext cx="10324930" cy="838200"/>
          </a:xfrm>
        </p:spPr>
        <p:txBody>
          <a:bodyPr/>
          <a:lstStyle/>
          <a:p>
            <a:r>
              <a:rPr lang="en-US" dirty="0">
                <a:latin typeface="Stencil Std" panose="04020904080802020404" pitchFamily="82" charset="0"/>
              </a:rPr>
              <a:t>Terra Fog - City of Austin, TX USA Test Section</a:t>
            </a:r>
          </a:p>
        </p:txBody>
      </p:sp>
    </p:spTree>
    <p:extLst>
      <p:ext uri="{BB962C8B-B14F-4D97-AF65-F5344CB8AC3E}">
        <p14:creationId xmlns:p14="http://schemas.microsoft.com/office/powerpoint/2010/main" val="3516681401"/>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23835" y="1309067"/>
            <a:ext cx="7813649" cy="5456673"/>
          </a:xfrm>
        </p:spPr>
      </p:pic>
      <p:sp>
        <p:nvSpPr>
          <p:cNvPr id="5" name="TextBox 4"/>
          <p:cNvSpPr txBox="1"/>
          <p:nvPr/>
        </p:nvSpPr>
        <p:spPr>
          <a:xfrm>
            <a:off x="4191000" y="5715000"/>
            <a:ext cx="3086742" cy="400110"/>
          </a:xfrm>
          <a:prstGeom prst="rect">
            <a:avLst/>
          </a:prstGeom>
          <a:noFill/>
        </p:spPr>
        <p:txBody>
          <a:bodyPr wrap="none" rtlCol="0">
            <a:spAutoFit/>
          </a:bodyPr>
          <a:lstStyle/>
          <a:p>
            <a:r>
              <a:rPr lang="en-US" dirty="0">
                <a:solidFill>
                  <a:srgbClr val="FFFF00"/>
                </a:solidFill>
              </a:rPr>
              <a:t>Section </a:t>
            </a:r>
            <a:r>
              <a:rPr lang="en-US" dirty="0">
                <a:solidFill>
                  <a:srgbClr val="FF0000"/>
                </a:solidFill>
              </a:rPr>
              <a:t>without</a:t>
            </a:r>
            <a:r>
              <a:rPr lang="en-US" dirty="0">
                <a:solidFill>
                  <a:srgbClr val="FFFF00"/>
                </a:solidFill>
              </a:rPr>
              <a:t> Terra Fog</a:t>
            </a:r>
          </a:p>
        </p:txBody>
      </p:sp>
      <p:sp>
        <p:nvSpPr>
          <p:cNvPr id="6" name="TextBox 5"/>
          <p:cNvSpPr txBox="1"/>
          <p:nvPr/>
        </p:nvSpPr>
        <p:spPr>
          <a:xfrm>
            <a:off x="8030824" y="3837348"/>
            <a:ext cx="2730876" cy="400110"/>
          </a:xfrm>
          <a:prstGeom prst="rect">
            <a:avLst/>
          </a:prstGeom>
          <a:noFill/>
        </p:spPr>
        <p:txBody>
          <a:bodyPr wrap="none" rtlCol="0">
            <a:spAutoFit/>
          </a:bodyPr>
          <a:lstStyle/>
          <a:p>
            <a:r>
              <a:rPr lang="en-US" dirty="0">
                <a:solidFill>
                  <a:srgbClr val="FFFF00"/>
                </a:solidFill>
              </a:rPr>
              <a:t>Section </a:t>
            </a:r>
            <a:r>
              <a:rPr lang="en-US" dirty="0">
                <a:solidFill>
                  <a:srgbClr val="00B050"/>
                </a:solidFill>
              </a:rPr>
              <a:t>with</a:t>
            </a:r>
            <a:r>
              <a:rPr lang="en-US" dirty="0">
                <a:solidFill>
                  <a:srgbClr val="FFFF00"/>
                </a:solidFill>
              </a:rPr>
              <a:t> Terra Fog</a:t>
            </a:r>
          </a:p>
        </p:txBody>
      </p:sp>
      <p:sp>
        <p:nvSpPr>
          <p:cNvPr id="7" name="TextBox 6"/>
          <p:cNvSpPr txBox="1"/>
          <p:nvPr/>
        </p:nvSpPr>
        <p:spPr>
          <a:xfrm>
            <a:off x="3126837" y="3710664"/>
            <a:ext cx="2730876" cy="400110"/>
          </a:xfrm>
          <a:prstGeom prst="rect">
            <a:avLst/>
          </a:prstGeom>
          <a:noFill/>
        </p:spPr>
        <p:txBody>
          <a:bodyPr wrap="none" rtlCol="0">
            <a:spAutoFit/>
          </a:bodyPr>
          <a:lstStyle/>
          <a:p>
            <a:r>
              <a:rPr lang="en-US" dirty="0">
                <a:solidFill>
                  <a:srgbClr val="FFFF00"/>
                </a:solidFill>
              </a:rPr>
              <a:t>Section </a:t>
            </a:r>
            <a:r>
              <a:rPr lang="en-US" dirty="0">
                <a:solidFill>
                  <a:srgbClr val="00B050"/>
                </a:solidFill>
              </a:rPr>
              <a:t>with</a:t>
            </a:r>
            <a:r>
              <a:rPr lang="en-US" dirty="0">
                <a:solidFill>
                  <a:srgbClr val="FFFF00"/>
                </a:solidFill>
              </a:rPr>
              <a:t> Terra Fog</a:t>
            </a:r>
          </a:p>
        </p:txBody>
      </p:sp>
      <p:sp>
        <p:nvSpPr>
          <p:cNvPr id="8" name="Title 1">
            <a:extLst>
              <a:ext uri="{FF2B5EF4-FFF2-40B4-BE49-F238E27FC236}">
                <a16:creationId xmlns:a16="http://schemas.microsoft.com/office/drawing/2014/main" id="{39D86C28-84F1-4C75-9352-BD02CB45031C}"/>
              </a:ext>
            </a:extLst>
          </p:cNvPr>
          <p:cNvSpPr>
            <a:spLocks noGrp="1"/>
          </p:cNvSpPr>
          <p:nvPr>
            <p:ph type="title"/>
          </p:nvPr>
        </p:nvSpPr>
        <p:spPr>
          <a:xfrm>
            <a:off x="82008" y="523499"/>
            <a:ext cx="10324930" cy="838200"/>
          </a:xfrm>
        </p:spPr>
        <p:txBody>
          <a:bodyPr/>
          <a:lstStyle/>
          <a:p>
            <a:r>
              <a:rPr lang="en-US" dirty="0">
                <a:latin typeface="Stencil Std" panose="04020904080802020404" pitchFamily="82" charset="0"/>
              </a:rPr>
              <a:t>Terra Fog - City of Austin, TX USA Test Section</a:t>
            </a:r>
          </a:p>
        </p:txBody>
      </p:sp>
    </p:spTree>
    <p:extLst>
      <p:ext uri="{BB962C8B-B14F-4D97-AF65-F5344CB8AC3E}">
        <p14:creationId xmlns:p14="http://schemas.microsoft.com/office/powerpoint/2010/main" val="568880853"/>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5769" y="123509"/>
            <a:ext cx="4829513" cy="6217200"/>
          </a:xfrm>
          <a:prstGeom prst="rect">
            <a:avLst/>
          </a:prstGeom>
        </p:spPr>
      </p:pic>
      <p:sp>
        <p:nvSpPr>
          <p:cNvPr id="2" name="TextBox 1">
            <a:extLst>
              <a:ext uri="{FF2B5EF4-FFF2-40B4-BE49-F238E27FC236}">
                <a16:creationId xmlns:a16="http://schemas.microsoft.com/office/drawing/2014/main" id="{13E19685-A609-4A7E-9164-ABD899F6480D}"/>
              </a:ext>
            </a:extLst>
          </p:cNvPr>
          <p:cNvSpPr txBox="1"/>
          <p:nvPr/>
        </p:nvSpPr>
        <p:spPr>
          <a:xfrm>
            <a:off x="7417575" y="2025622"/>
            <a:ext cx="3905428" cy="1015663"/>
          </a:xfrm>
          <a:prstGeom prst="rect">
            <a:avLst/>
          </a:prstGeom>
          <a:noFill/>
        </p:spPr>
        <p:txBody>
          <a:bodyPr wrap="none" rtlCol="0">
            <a:spAutoFit/>
          </a:bodyPr>
          <a:lstStyle/>
          <a:p>
            <a:r>
              <a:rPr lang="en-US" b="1" dirty="0">
                <a:solidFill>
                  <a:schemeClr val="accent6">
                    <a:lumMod val="50000"/>
                  </a:schemeClr>
                </a:solidFill>
              </a:rPr>
              <a:t>RECOMMENDATION FROM</a:t>
            </a:r>
          </a:p>
          <a:p>
            <a:r>
              <a:rPr lang="en-US" b="1" dirty="0">
                <a:solidFill>
                  <a:schemeClr val="accent6">
                    <a:lumMod val="50000"/>
                  </a:schemeClr>
                </a:solidFill>
              </a:rPr>
              <a:t>TXDOT </a:t>
            </a:r>
            <a:r>
              <a:rPr lang="en-US" b="1" dirty="0"/>
              <a:t>(</a:t>
            </a:r>
            <a:r>
              <a:rPr lang="en-US" b="1" dirty="0">
                <a:solidFill>
                  <a:srgbClr val="0070C0"/>
                </a:solidFill>
              </a:rPr>
              <a:t>TEXAS DEPARTMENT</a:t>
            </a:r>
          </a:p>
          <a:p>
            <a:r>
              <a:rPr lang="en-US" b="1" dirty="0">
                <a:solidFill>
                  <a:srgbClr val="0070C0"/>
                </a:solidFill>
              </a:rPr>
              <a:t>OF TRANSPORATION</a:t>
            </a:r>
            <a:r>
              <a:rPr lang="en-US" b="1" dirty="0"/>
              <a:t>)</a:t>
            </a:r>
          </a:p>
        </p:txBody>
      </p:sp>
      <p:pic>
        <p:nvPicPr>
          <p:cNvPr id="5" name="Picture 4">
            <a:extLst>
              <a:ext uri="{FF2B5EF4-FFF2-40B4-BE49-F238E27FC236}">
                <a16:creationId xmlns:a16="http://schemas.microsoft.com/office/drawing/2014/main" id="{BD0A9B7C-A8A7-4C80-AF0A-DDB78CDBB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5351" y="3155637"/>
            <a:ext cx="2479982" cy="2479982"/>
          </a:xfrm>
          <a:prstGeom prst="rect">
            <a:avLst/>
          </a:prstGeom>
        </p:spPr>
      </p:pic>
    </p:spTree>
    <p:extLst>
      <p:ext uri="{BB962C8B-B14F-4D97-AF65-F5344CB8AC3E}">
        <p14:creationId xmlns:p14="http://schemas.microsoft.com/office/powerpoint/2010/main" val="16127938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12858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27178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92076"/>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9096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6" name="Text Box 25"/>
          <p:cNvSpPr txBox="1">
            <a:spLocks noChangeArrowheads="1"/>
          </p:cNvSpPr>
          <p:nvPr/>
        </p:nvSpPr>
        <p:spPr bwMode="auto">
          <a:xfrm>
            <a:off x="504355" y="4359505"/>
            <a:ext cx="11309037" cy="580795"/>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rgbClr val="0000FF"/>
                </a:solidFill>
                <a:latin typeface="Verdana" panose="020B0604030504040204" pitchFamily="34" charset="0"/>
              </a:rPr>
              <a:t>PROMOTED and SOLD in MORE THAN 30 COUNTRIES, </a:t>
            </a:r>
            <a:endParaRPr lang="en-US" altLang="en-US" sz="1800" dirty="0">
              <a:solidFill>
                <a:schemeClr val="tx1"/>
              </a:solidFill>
              <a:latin typeface="Arial" panose="020B0604020202020204" pitchFamily="34" charset="0"/>
            </a:endParaRPr>
          </a:p>
        </p:txBody>
      </p:sp>
      <p:sp>
        <p:nvSpPr>
          <p:cNvPr id="13327" name="Text Box 28"/>
          <p:cNvSpPr txBox="1">
            <a:spLocks noChangeArrowheads="1"/>
          </p:cNvSpPr>
          <p:nvPr/>
        </p:nvSpPr>
        <p:spPr bwMode="auto">
          <a:xfrm>
            <a:off x="7620000" y="149542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solidFill>
                  <a:schemeClr val="accent5">
                    <a:lumMod val="75000"/>
                  </a:schemeClr>
                </a:solidFill>
                <a:latin typeface="Arial" panose="020B0604020202020204" pitchFamily="34" charset="0"/>
                <a:cs typeface="Times New Roman" panose="02020603050405020304" pitchFamily="18" charset="0"/>
              </a:rPr>
              <a:t>TM</a:t>
            </a:r>
            <a:endParaRPr lang="en-US" altLang="en-US" sz="2000" dirty="0">
              <a:solidFill>
                <a:schemeClr val="accent5">
                  <a:lumMod val="75000"/>
                </a:schemeClr>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581025"/>
            <a:ext cx="3276600" cy="1295400"/>
          </a:xfrm>
          <a:prstGeom prst="ellipse">
            <a:avLst/>
          </a:prstGeom>
          <a:gradFill rotWithShape="0">
            <a:gsLst>
              <a:gs pos="0">
                <a:srgbClr val="C4C008"/>
              </a:gs>
              <a:gs pos="50000">
                <a:srgbClr val="FBEF79"/>
              </a:gs>
              <a:gs pos="100000">
                <a:srgbClr val="C4C008"/>
              </a:gs>
            </a:gsLst>
            <a:lin ang="5400000" scaled="1"/>
          </a:gradFill>
          <a:ln w="28575">
            <a:solidFill>
              <a:schemeClr val="accent5">
                <a:lumMod val="75000"/>
              </a:schemeClr>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dirty="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833438"/>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accent5">
                    <a:lumMod val="75000"/>
                  </a:schemeClr>
                </a:solidFill>
                <a:latin typeface="Bookman Old Style" panose="02050604050505020204" pitchFamily="18" charset="0"/>
                <a:cs typeface="Times New Roman" panose="02020603050405020304" pitchFamily="18" charset="0"/>
              </a:rPr>
              <a:t>TOP-SEAL</a:t>
            </a:r>
            <a:endParaRPr lang="en-US" altLang="en-US" sz="4400" dirty="0">
              <a:solidFill>
                <a:schemeClr val="accent5">
                  <a:lumMod val="75000"/>
                </a:schemeClr>
              </a:solidFill>
              <a:latin typeface="Arial" panose="020B0604020202020204" pitchFamily="34" charset="0"/>
              <a:cs typeface="Times New Roman" panose="02020603050405020304" pitchFamily="18" charset="0"/>
            </a:endParaRPr>
          </a:p>
        </p:txBody>
      </p:sp>
      <p:sp>
        <p:nvSpPr>
          <p:cNvPr id="21" name="Rectangle 20"/>
          <p:cNvSpPr/>
          <p:nvPr/>
        </p:nvSpPr>
        <p:spPr>
          <a:xfrm>
            <a:off x="1524000" y="2257426"/>
            <a:ext cx="9144000" cy="1692771"/>
          </a:xfrm>
          <a:prstGeom prst="rect">
            <a:avLst/>
          </a:prstGeom>
        </p:spPr>
        <p:txBody>
          <a:bodyPr>
            <a:spAutoFit/>
          </a:bodyPr>
          <a:lstStyle/>
          <a:p>
            <a:pPr algn="ctr" eaLnBrk="1" hangingPunct="1">
              <a:defRPr/>
            </a:pPr>
            <a:r>
              <a:rPr lang="en-US" sz="4000" b="1" kern="0" spc="-50" dirty="0">
                <a:solidFill>
                  <a:srgbClr val="C00000"/>
                </a:solidFill>
                <a:latin typeface="Arial Black" pitchFamily="34" charset="0"/>
                <a:ea typeface="+mn-ea"/>
                <a:cs typeface="Times New Roman" pitchFamily="18" charset="0"/>
              </a:rPr>
              <a:t>TOP-SEAL </a:t>
            </a:r>
            <a:r>
              <a:rPr lang="en-US" sz="4000" b="1" kern="0" spc="-50" dirty="0">
                <a:solidFill>
                  <a:srgbClr val="00B050"/>
                </a:solidFill>
                <a:latin typeface="Arial Black" pitchFamily="34" charset="0"/>
                <a:ea typeface="+mn-ea"/>
                <a:cs typeface="Times New Roman" pitchFamily="18" charset="0"/>
              </a:rPr>
              <a:t>TERRA PRIME</a:t>
            </a:r>
          </a:p>
          <a:p>
            <a:pPr algn="ctr" eaLnBrk="1" hangingPunct="1">
              <a:defRPr/>
            </a:pPr>
            <a:r>
              <a:rPr lang="en-US" sz="3200" b="1" i="1" kern="0" spc="-50" dirty="0">
                <a:solidFill>
                  <a:srgbClr val="002060"/>
                </a:solidFill>
                <a:latin typeface="Arial Black" pitchFamily="34" charset="0"/>
                <a:ea typeface="+mn-ea"/>
                <a:cs typeface="Times New Roman" pitchFamily="18" charset="0"/>
              </a:rPr>
              <a:t>Replacement for TOXIC MC-30, AEP</a:t>
            </a:r>
          </a:p>
          <a:p>
            <a:pPr algn="ctr" eaLnBrk="1" hangingPunct="1">
              <a:defRPr/>
            </a:pPr>
            <a:r>
              <a:rPr lang="en-US" sz="3200" b="1" i="1" kern="0" spc="-50" dirty="0">
                <a:solidFill>
                  <a:srgbClr val="002060"/>
                </a:solidFill>
                <a:latin typeface="Arial Black" pitchFamily="34" charset="0"/>
                <a:ea typeface="+mn-ea"/>
                <a:cs typeface="Times New Roman" pitchFamily="18" charset="0"/>
              </a:rPr>
              <a:t>Pavement Quality &amp; Durability</a:t>
            </a:r>
            <a:endParaRPr lang="en-US" sz="3200" i="1" dirty="0">
              <a:solidFill>
                <a:srgbClr val="002060"/>
              </a:solidFill>
              <a:latin typeface="Arial" charset="0"/>
              <a:ea typeface="+mn-ea"/>
              <a:cs typeface="Arial" charset="0"/>
            </a:endParaRPr>
          </a:p>
        </p:txBody>
      </p:sp>
      <p:grpSp>
        <p:nvGrpSpPr>
          <p:cNvPr id="2" name="Group 1">
            <a:extLst>
              <a:ext uri="{FF2B5EF4-FFF2-40B4-BE49-F238E27FC236}">
                <a16:creationId xmlns:a16="http://schemas.microsoft.com/office/drawing/2014/main" id="{84236575-B10B-9C1E-D2E3-D5B01B5D5E05}"/>
              </a:ext>
            </a:extLst>
          </p:cNvPr>
          <p:cNvGrpSpPr/>
          <p:nvPr/>
        </p:nvGrpSpPr>
        <p:grpSpPr>
          <a:xfrm>
            <a:off x="201690" y="179275"/>
            <a:ext cx="2504017" cy="2886875"/>
            <a:chOff x="201690" y="179275"/>
            <a:chExt cx="2504017" cy="2886875"/>
          </a:xfrm>
        </p:grpSpPr>
        <p:pic>
          <p:nvPicPr>
            <p:cNvPr id="3" name="Picture 2">
              <a:extLst>
                <a:ext uri="{FF2B5EF4-FFF2-40B4-BE49-F238E27FC236}">
                  <a16:creationId xmlns:a16="http://schemas.microsoft.com/office/drawing/2014/main" id="{8CD17801-2A48-F8D8-53F6-EF79225B311D}"/>
                </a:ext>
              </a:extLst>
            </p:cNvPr>
            <p:cNvPicPr>
              <a:picLocks noChangeAspect="1"/>
            </p:cNvPicPr>
            <p:nvPr/>
          </p:nvPicPr>
          <p:blipFill>
            <a:blip r:embed="rId2"/>
            <a:stretch>
              <a:fillRect/>
            </a:stretch>
          </p:blipFill>
          <p:spPr>
            <a:xfrm>
              <a:off x="201690" y="179275"/>
              <a:ext cx="2504017" cy="1406751"/>
            </a:xfrm>
            <a:prstGeom prst="rect">
              <a:avLst/>
            </a:prstGeom>
          </p:spPr>
        </p:pic>
        <p:pic>
          <p:nvPicPr>
            <p:cNvPr id="4" name="Picture 3">
              <a:extLst>
                <a:ext uri="{FF2B5EF4-FFF2-40B4-BE49-F238E27FC236}">
                  <a16:creationId xmlns:a16="http://schemas.microsoft.com/office/drawing/2014/main" id="{F038B270-AA65-4E50-A73D-AAF5769A32C3}"/>
                </a:ext>
              </a:extLst>
            </p:cNvPr>
            <p:cNvPicPr>
              <a:picLocks noChangeAspect="1"/>
            </p:cNvPicPr>
            <p:nvPr/>
          </p:nvPicPr>
          <p:blipFill>
            <a:blip r:embed="rId3"/>
            <a:stretch>
              <a:fillRect/>
            </a:stretch>
          </p:blipFill>
          <p:spPr>
            <a:xfrm>
              <a:off x="689449" y="1539416"/>
              <a:ext cx="1526734" cy="1526734"/>
            </a:xfrm>
            <a:prstGeom prst="rect">
              <a:avLst/>
            </a:prstGeom>
          </p:spPr>
        </p:pic>
      </p:grpSp>
    </p:spTree>
    <p:extLst>
      <p:ext uri="{BB962C8B-B14F-4D97-AF65-F5344CB8AC3E}">
        <p14:creationId xmlns:p14="http://schemas.microsoft.com/office/powerpoint/2010/main" val="1672442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15" y="82869"/>
            <a:ext cx="8686800" cy="838200"/>
          </a:xfrm>
        </p:spPr>
        <p:txBody>
          <a:bodyPr>
            <a:normAutofit/>
          </a:bodyPr>
          <a:lstStyle/>
          <a:p>
            <a:r>
              <a:rPr lang="en-US" dirty="0">
                <a:latin typeface="Stencil Std" panose="04020904080802020404" pitchFamily="82" charset="0"/>
              </a:rPr>
              <a:t>Innovation</a:t>
            </a:r>
          </a:p>
        </p:txBody>
      </p:sp>
      <p:sp>
        <p:nvSpPr>
          <p:cNvPr id="3" name="Content Placeholder 2"/>
          <p:cNvSpPr>
            <a:spLocks noGrp="1"/>
          </p:cNvSpPr>
          <p:nvPr>
            <p:ph idx="1"/>
          </p:nvPr>
        </p:nvSpPr>
        <p:spPr>
          <a:xfrm>
            <a:off x="135315" y="1295400"/>
            <a:ext cx="11944606" cy="5181600"/>
          </a:xfrm>
        </p:spPr>
        <p:txBody>
          <a:bodyPr>
            <a:normAutofit/>
          </a:bodyPr>
          <a:lstStyle/>
          <a:p>
            <a:pPr marL="0" indent="0" algn="just">
              <a:buNone/>
            </a:pPr>
            <a:r>
              <a:rPr lang="en-US" sz="2800" b="1" dirty="0">
                <a:solidFill>
                  <a:schemeClr val="accent6">
                    <a:lumMod val="50000"/>
                  </a:schemeClr>
                </a:solidFill>
                <a:latin typeface="+mj-lt"/>
              </a:rPr>
              <a:t>Terra Pave International of The University of Texas at Austin </a:t>
            </a:r>
            <a:r>
              <a:rPr lang="en-US" sz="2800" dirty="0">
                <a:solidFill>
                  <a:schemeClr val="accent6">
                    <a:lumMod val="50000"/>
                  </a:schemeClr>
                </a:solidFill>
                <a:latin typeface="+mj-lt"/>
              </a:rPr>
              <a:t>(UTA-TPI), has developed </a:t>
            </a:r>
            <a:r>
              <a:rPr lang="en-US" sz="2800" b="1" dirty="0">
                <a:solidFill>
                  <a:srgbClr val="00B050"/>
                </a:solidFill>
                <a:effectLst>
                  <a:outerShdw blurRad="38100" dist="38100" dir="2700000" algn="tl">
                    <a:srgbClr val="000000">
                      <a:alpha val="43137"/>
                    </a:srgbClr>
                  </a:outerShdw>
                </a:effectLst>
                <a:latin typeface="+mj-lt"/>
              </a:rPr>
              <a:t>COST-EFFECTIVE</a:t>
            </a:r>
            <a:r>
              <a:rPr lang="en-US" sz="2800" dirty="0">
                <a:latin typeface="+mj-lt"/>
              </a:rPr>
              <a:t>, </a:t>
            </a:r>
            <a:r>
              <a:rPr lang="en-US" sz="2800" b="1" dirty="0">
                <a:solidFill>
                  <a:srgbClr val="00B050"/>
                </a:solidFill>
                <a:effectLst>
                  <a:outerShdw blurRad="38100" dist="38100" dir="2700000" algn="tl">
                    <a:srgbClr val="000000">
                      <a:alpha val="43137"/>
                    </a:srgbClr>
                  </a:outerShdw>
                </a:effectLst>
                <a:latin typeface="+mj-lt"/>
              </a:rPr>
              <a:t>ECO-FRIENDLY</a:t>
            </a:r>
            <a:r>
              <a:rPr lang="en-US" sz="2800" dirty="0">
                <a:latin typeface="+mj-lt"/>
              </a:rPr>
              <a:t>, </a:t>
            </a:r>
            <a:r>
              <a:rPr lang="en-US" sz="2800" dirty="0">
                <a:solidFill>
                  <a:schemeClr val="accent6">
                    <a:lumMod val="50000"/>
                  </a:schemeClr>
                </a:solidFill>
                <a:latin typeface="+mj-lt"/>
              </a:rPr>
              <a:t>water-based polymer products for </a:t>
            </a:r>
            <a:r>
              <a:rPr lang="en-US" sz="2800" dirty="0">
                <a:solidFill>
                  <a:schemeClr val="accent6">
                    <a:lumMod val="75000"/>
                  </a:schemeClr>
                </a:solidFill>
                <a:latin typeface="+mj-lt"/>
              </a:rPr>
              <a:t>CONSTRUCTING</a:t>
            </a:r>
            <a:r>
              <a:rPr lang="en-US" sz="2800" dirty="0">
                <a:latin typeface="+mj-lt"/>
              </a:rPr>
              <a:t> </a:t>
            </a:r>
            <a:r>
              <a:rPr lang="en-US" sz="2800" dirty="0">
                <a:solidFill>
                  <a:schemeClr val="accent6">
                    <a:lumMod val="50000"/>
                  </a:schemeClr>
                </a:solidFill>
                <a:latin typeface="+mj-lt"/>
              </a:rPr>
              <a:t>and </a:t>
            </a:r>
            <a:r>
              <a:rPr lang="en-US" sz="2800" dirty="0">
                <a:solidFill>
                  <a:schemeClr val="accent6">
                    <a:lumMod val="75000"/>
                  </a:schemeClr>
                </a:solidFill>
                <a:latin typeface="+mj-lt"/>
              </a:rPr>
              <a:t>MAINTAINING</a:t>
            </a:r>
            <a:r>
              <a:rPr lang="en-US" sz="2800" dirty="0">
                <a:latin typeface="+mj-lt"/>
              </a:rPr>
              <a:t> </a:t>
            </a:r>
            <a:r>
              <a:rPr lang="en-US" sz="2800" dirty="0">
                <a:solidFill>
                  <a:srgbClr val="0070C0"/>
                </a:solidFill>
                <a:latin typeface="+mj-lt"/>
              </a:rPr>
              <a:t>roadways, parking lots, airfields, and all other traffic-bearing surfaces</a:t>
            </a:r>
            <a:r>
              <a:rPr lang="en-US" sz="2800" dirty="0">
                <a:latin typeface="+mj-lt"/>
              </a:rPr>
              <a:t>.</a:t>
            </a:r>
          </a:p>
          <a:p>
            <a:pPr marL="0" indent="0" algn="just">
              <a:buNone/>
            </a:pPr>
            <a:endParaRPr lang="en-US" sz="2800" dirty="0">
              <a:latin typeface="+mj-lt"/>
            </a:endParaRPr>
          </a:p>
          <a:p>
            <a:pPr marL="0" indent="0" algn="just">
              <a:buNone/>
            </a:pPr>
            <a:endParaRPr lang="en-US" sz="2800" dirty="0">
              <a:latin typeface="+mj-lt"/>
            </a:endParaRPr>
          </a:p>
          <a:p>
            <a:pPr marL="0" indent="0">
              <a:buNone/>
            </a:pPr>
            <a:r>
              <a:rPr lang="en-US" sz="2800" b="1" dirty="0">
                <a:solidFill>
                  <a:schemeClr val="accent6">
                    <a:lumMod val="50000"/>
                  </a:schemeClr>
                </a:solidFill>
                <a:latin typeface="+mj-lt"/>
              </a:rPr>
              <a:t>EEI</a:t>
            </a:r>
            <a:r>
              <a:rPr lang="en-US" sz="2800" dirty="0">
                <a:solidFill>
                  <a:schemeClr val="accent6">
                    <a:lumMod val="50000"/>
                  </a:schemeClr>
                </a:solidFill>
                <a:latin typeface="+mj-lt"/>
              </a:rPr>
              <a:t> is the leader in </a:t>
            </a:r>
            <a:r>
              <a:rPr lang="en-US" sz="2800" b="1" dirty="0">
                <a:solidFill>
                  <a:srgbClr val="00B050"/>
                </a:solidFill>
                <a:effectLst>
                  <a:outerShdw blurRad="38100" dist="38100" dir="2700000" algn="tl">
                    <a:srgbClr val="000000">
                      <a:alpha val="43137"/>
                    </a:srgbClr>
                  </a:outerShdw>
                </a:effectLst>
                <a:latin typeface="+mj-lt"/>
              </a:rPr>
              <a:t>SUSTAINABILITY</a:t>
            </a:r>
            <a:r>
              <a:rPr lang="en-US" sz="2800" dirty="0">
                <a:latin typeface="+mj-lt"/>
              </a:rPr>
              <a:t> </a:t>
            </a:r>
            <a:r>
              <a:rPr lang="en-US" sz="2800" dirty="0">
                <a:solidFill>
                  <a:schemeClr val="accent6">
                    <a:lumMod val="50000"/>
                  </a:schemeClr>
                </a:solidFill>
                <a:latin typeface="+mj-lt"/>
              </a:rPr>
              <a:t>and</a:t>
            </a:r>
            <a:r>
              <a:rPr lang="en-US" sz="2800" dirty="0">
                <a:latin typeface="+mj-lt"/>
              </a:rPr>
              <a:t> </a:t>
            </a:r>
            <a:r>
              <a:rPr lang="en-US" sz="2800" b="1" dirty="0">
                <a:solidFill>
                  <a:srgbClr val="00B050"/>
                </a:solidFill>
                <a:effectLst>
                  <a:outerShdw blurRad="38100" dist="38100" dir="2700000" algn="tl">
                    <a:srgbClr val="000000">
                      <a:alpha val="43137"/>
                    </a:srgbClr>
                  </a:outerShdw>
                </a:effectLst>
                <a:latin typeface="+mj-lt"/>
              </a:rPr>
              <a:t>REVOLUTIONIZING</a:t>
            </a:r>
            <a:r>
              <a:rPr lang="en-US" sz="2800" dirty="0">
                <a:latin typeface="+mj-lt"/>
              </a:rPr>
              <a:t> the </a:t>
            </a:r>
            <a:r>
              <a:rPr lang="en-US" sz="2800" dirty="0">
                <a:solidFill>
                  <a:schemeClr val="accent6">
                    <a:lumMod val="75000"/>
                  </a:schemeClr>
                </a:solidFill>
                <a:latin typeface="+mj-lt"/>
              </a:rPr>
              <a:t>field of pavement materials, zero-energy custom building, solar electric yachts, and solar renewable energy</a:t>
            </a:r>
            <a:r>
              <a:rPr lang="en-US" sz="2800" dirty="0">
                <a:latin typeface="+mj-lt"/>
              </a:rPr>
              <a:t>. </a:t>
            </a:r>
          </a:p>
        </p:txBody>
      </p:sp>
      <p:pic>
        <p:nvPicPr>
          <p:cNvPr id="5" name="Picture 4">
            <a:extLst>
              <a:ext uri="{FF2B5EF4-FFF2-40B4-BE49-F238E27FC236}">
                <a16:creationId xmlns:a16="http://schemas.microsoft.com/office/drawing/2014/main" id="{4889ADAF-F0DD-4F87-A943-A60CD1F3D7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9273" y="3056114"/>
            <a:ext cx="1371600" cy="1371600"/>
          </a:xfrm>
          <a:prstGeom prst="rect">
            <a:avLst/>
          </a:prstGeom>
        </p:spPr>
      </p:pic>
      <p:pic>
        <p:nvPicPr>
          <p:cNvPr id="7" name="Picture 6">
            <a:extLst>
              <a:ext uri="{FF2B5EF4-FFF2-40B4-BE49-F238E27FC236}">
                <a16:creationId xmlns:a16="http://schemas.microsoft.com/office/drawing/2014/main" id="{D4C53241-4647-43FF-B27E-0A794A877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4669" y="5373515"/>
            <a:ext cx="3657600" cy="982516"/>
          </a:xfrm>
          <a:prstGeom prst="rect">
            <a:avLst/>
          </a:prstGeom>
        </p:spPr>
      </p:pic>
      <p:pic>
        <p:nvPicPr>
          <p:cNvPr id="6" name="Picture 5">
            <a:extLst>
              <a:ext uri="{FF2B5EF4-FFF2-40B4-BE49-F238E27FC236}">
                <a16:creationId xmlns:a16="http://schemas.microsoft.com/office/drawing/2014/main" id="{0FEAD55D-D4E7-4DCA-81DD-A4B44845764A}"/>
              </a:ext>
            </a:extLst>
          </p:cNvPr>
          <p:cNvPicPr>
            <a:picLocks noChangeAspect="1"/>
          </p:cNvPicPr>
          <p:nvPr/>
        </p:nvPicPr>
        <p:blipFill>
          <a:blip r:embed="rId4"/>
          <a:stretch>
            <a:fillRect/>
          </a:stretch>
        </p:blipFill>
        <p:spPr>
          <a:xfrm>
            <a:off x="9451505" y="3149951"/>
            <a:ext cx="1827731" cy="1098162"/>
          </a:xfrm>
          <a:prstGeom prst="rect">
            <a:avLst/>
          </a:prstGeom>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6458217" y="3012738"/>
            <a:ext cx="5284520" cy="3107797"/>
          </a:xfrm>
          <a:prstGeom prst="rect">
            <a:avLst/>
          </a:prstGeom>
          <a:noFill/>
          <a:ln w="9525">
            <a:noFill/>
            <a:miter lim="800000"/>
            <a:headEnd/>
            <a:tailEnd/>
          </a:ln>
        </p:spPr>
      </p:pic>
      <p:sp>
        <p:nvSpPr>
          <p:cNvPr id="2" name="Title 1"/>
          <p:cNvSpPr>
            <a:spLocks noGrp="1"/>
          </p:cNvSpPr>
          <p:nvPr>
            <p:ph type="title"/>
          </p:nvPr>
        </p:nvSpPr>
        <p:spPr>
          <a:xfrm>
            <a:off x="126089" y="87844"/>
            <a:ext cx="8229600" cy="649621"/>
          </a:xfrm>
        </p:spPr>
        <p:txBody>
          <a:bodyPr/>
          <a:lstStyle/>
          <a:p>
            <a:r>
              <a:rPr lang="en-US" dirty="0">
                <a:latin typeface="Stencil Std" panose="04020904080802020404" pitchFamily="82" charset="0"/>
              </a:rPr>
              <a:t>Terra Prime  (prime coat)</a:t>
            </a:r>
          </a:p>
        </p:txBody>
      </p:sp>
      <p:sp>
        <p:nvSpPr>
          <p:cNvPr id="3" name="Content Placeholder 2"/>
          <p:cNvSpPr>
            <a:spLocks noGrp="1"/>
          </p:cNvSpPr>
          <p:nvPr>
            <p:ph idx="1"/>
          </p:nvPr>
        </p:nvSpPr>
        <p:spPr>
          <a:xfrm>
            <a:off x="273363" y="1472061"/>
            <a:ext cx="11645274" cy="4648474"/>
          </a:xfrm>
        </p:spPr>
        <p:txBody>
          <a:bodyPr>
            <a:normAutofit fontScale="77500" lnSpcReduction="20000"/>
          </a:bodyPr>
          <a:lstStyle/>
          <a:p>
            <a:pPr marL="0" indent="0" algn="just">
              <a:buNone/>
            </a:pPr>
            <a:r>
              <a:rPr lang="en-US" b="1" dirty="0">
                <a:solidFill>
                  <a:srgbClr val="00B050"/>
                </a:solidFill>
                <a:effectLst>
                  <a:outerShdw blurRad="38100" dist="38100" dir="2700000" algn="tl">
                    <a:srgbClr val="000000">
                      <a:alpha val="43137"/>
                    </a:srgbClr>
                  </a:outerShdw>
                </a:effectLst>
                <a:latin typeface="+mj-lt"/>
              </a:rPr>
              <a:t>Terra Prime </a:t>
            </a:r>
            <a:r>
              <a:rPr lang="en-US" dirty="0">
                <a:solidFill>
                  <a:schemeClr val="accent5">
                    <a:lumMod val="75000"/>
                  </a:schemeClr>
                </a:solidFill>
                <a:latin typeface="+mj-lt"/>
              </a:rPr>
              <a:t>improves highway quality and durability by </a:t>
            </a:r>
            <a:r>
              <a:rPr lang="en-US" dirty="0">
                <a:solidFill>
                  <a:srgbClr val="00B050"/>
                </a:solidFill>
                <a:latin typeface="+mj-lt"/>
              </a:rPr>
              <a:t>waterproofing, plug capillary voids</a:t>
            </a:r>
            <a:r>
              <a:rPr lang="en-US" dirty="0">
                <a:latin typeface="+mj-lt"/>
              </a:rPr>
              <a:t>, </a:t>
            </a:r>
            <a:r>
              <a:rPr lang="en-US" dirty="0">
                <a:solidFill>
                  <a:srgbClr val="00B050"/>
                </a:solidFill>
                <a:latin typeface="+mj-lt"/>
              </a:rPr>
              <a:t>coat and bond loose mineral particles</a:t>
            </a:r>
            <a:r>
              <a:rPr lang="en-US" dirty="0">
                <a:solidFill>
                  <a:schemeClr val="accent5">
                    <a:lumMod val="75000"/>
                  </a:schemeClr>
                </a:solidFill>
                <a:latin typeface="+mj-lt"/>
              </a:rPr>
              <a:t> in the sub-base layer of asphalt pavements. Terra Prime penetrates, bonds and stabilizes the sub-base layer of asphalt pavements, thereby waterproofing it before placing the hot mix asphalt. Reducing the heat-absorption from the sun.</a:t>
            </a:r>
          </a:p>
          <a:p>
            <a:pPr marL="0" indent="0" algn="just">
              <a:buNone/>
            </a:pPr>
            <a:r>
              <a:rPr lang="en-US" dirty="0">
                <a:solidFill>
                  <a:schemeClr val="accent5">
                    <a:lumMod val="75000"/>
                  </a:schemeClr>
                </a:solidFill>
                <a:latin typeface="+mj-lt"/>
              </a:rPr>
              <a:t>As a </a:t>
            </a:r>
            <a:r>
              <a:rPr lang="en-US" dirty="0">
                <a:solidFill>
                  <a:srgbClr val="00B050"/>
                </a:solidFill>
                <a:latin typeface="+mj-lt"/>
              </a:rPr>
              <a:t>replacement</a:t>
            </a:r>
            <a:r>
              <a:rPr lang="en-US" dirty="0">
                <a:latin typeface="+mj-lt"/>
              </a:rPr>
              <a:t> for </a:t>
            </a:r>
            <a:r>
              <a:rPr lang="en-US" dirty="0">
                <a:solidFill>
                  <a:srgbClr val="C00000"/>
                </a:solidFill>
                <a:latin typeface="+mj-lt"/>
              </a:rPr>
              <a:t>Toxic/Cancer-Causing Kerosene of MC-30, AEP,</a:t>
            </a:r>
            <a:r>
              <a:rPr lang="en-US" dirty="0">
                <a:latin typeface="+mj-lt"/>
              </a:rPr>
              <a:t> </a:t>
            </a:r>
            <a:r>
              <a:rPr lang="en-US" dirty="0">
                <a:solidFill>
                  <a:schemeClr val="accent5">
                    <a:lumMod val="75000"/>
                  </a:schemeClr>
                </a:solidFill>
                <a:latin typeface="+mj-lt"/>
              </a:rPr>
              <a:t>it has advantages such as:</a:t>
            </a:r>
          </a:p>
          <a:p>
            <a:pPr marL="0" indent="0" algn="just">
              <a:buNone/>
            </a:pPr>
            <a:endParaRPr lang="en-US" dirty="0">
              <a:latin typeface="+mj-lt"/>
            </a:endParaRPr>
          </a:p>
          <a:p>
            <a:pPr marL="457200" indent="-457200" algn="just"/>
            <a:r>
              <a:rPr lang="en-US" dirty="0">
                <a:solidFill>
                  <a:schemeClr val="accent5">
                    <a:lumMod val="75000"/>
                  </a:schemeClr>
                </a:solidFill>
                <a:latin typeface="+mj-lt"/>
              </a:rPr>
              <a:t>Water-based</a:t>
            </a:r>
          </a:p>
          <a:p>
            <a:pPr marL="457200" indent="-457200" algn="just"/>
            <a:r>
              <a:rPr lang="en-US" dirty="0">
                <a:solidFill>
                  <a:schemeClr val="accent5">
                    <a:lumMod val="75000"/>
                  </a:schemeClr>
                </a:solidFill>
                <a:latin typeface="+mj-lt"/>
              </a:rPr>
              <a:t>Cold-applied</a:t>
            </a:r>
          </a:p>
          <a:p>
            <a:pPr marL="457200" indent="-457200" algn="just"/>
            <a:r>
              <a:rPr lang="en-US" dirty="0">
                <a:solidFill>
                  <a:schemeClr val="accent5">
                    <a:lumMod val="75000"/>
                  </a:schemeClr>
                </a:solidFill>
                <a:latin typeface="+mj-lt"/>
              </a:rPr>
              <a:t>Faster Curing</a:t>
            </a:r>
          </a:p>
          <a:p>
            <a:pPr marL="457200" indent="-457200" algn="just"/>
            <a:r>
              <a:rPr lang="en-US" dirty="0">
                <a:solidFill>
                  <a:schemeClr val="accent5">
                    <a:lumMod val="75000"/>
                  </a:schemeClr>
                </a:solidFill>
                <a:latin typeface="+mj-lt"/>
              </a:rPr>
              <a:t>Greater Strength</a:t>
            </a:r>
          </a:p>
          <a:p>
            <a:pPr marL="457200" indent="-457200" algn="just"/>
            <a:r>
              <a:rPr lang="en-US" dirty="0">
                <a:solidFill>
                  <a:schemeClr val="accent5">
                    <a:lumMod val="75000"/>
                  </a:schemeClr>
                </a:solidFill>
                <a:latin typeface="+mj-lt"/>
              </a:rPr>
              <a:t>Non-flammable</a:t>
            </a:r>
          </a:p>
          <a:p>
            <a:pPr marL="457200" indent="-457200" algn="just"/>
            <a:r>
              <a:rPr lang="en-US" dirty="0">
                <a:solidFill>
                  <a:schemeClr val="accent5">
                    <a:lumMod val="75000"/>
                  </a:schemeClr>
                </a:solidFill>
                <a:latin typeface="+mj-lt"/>
              </a:rPr>
              <a:t>Non-toxic</a:t>
            </a:r>
          </a:p>
          <a:p>
            <a:pPr marL="457200" indent="-457200" algn="just"/>
            <a:r>
              <a:rPr lang="en-US" dirty="0">
                <a:solidFill>
                  <a:schemeClr val="accent5">
                    <a:lumMod val="75000"/>
                  </a:schemeClr>
                </a:solidFill>
                <a:latin typeface="+mj-lt"/>
              </a:rPr>
              <a:t>No VOCs (Volatile Organic Compounds)</a:t>
            </a:r>
          </a:p>
          <a:p>
            <a:pPr marL="457200" indent="-457200" algn="just"/>
            <a:r>
              <a:rPr lang="en-US" dirty="0">
                <a:solidFill>
                  <a:schemeClr val="accent5">
                    <a:lumMod val="75000"/>
                  </a:schemeClr>
                </a:solidFill>
                <a:latin typeface="+mj-lt"/>
              </a:rPr>
              <a:t>Reduce the heat-absorption from the sun</a:t>
            </a:r>
          </a:p>
        </p:txBody>
      </p:sp>
      <p:pic>
        <p:nvPicPr>
          <p:cNvPr id="5" name="Picture 4">
            <a:hlinkClick r:id="rId3" action="ppaction://hlinkfile"/>
            <a:extLst>
              <a:ext uri="{FF2B5EF4-FFF2-40B4-BE49-F238E27FC236}">
                <a16:creationId xmlns:a16="http://schemas.microsoft.com/office/drawing/2014/main" id="{B9B556D8-62E9-4188-A2DF-C91B8763A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2605" y="3012738"/>
            <a:ext cx="3155781" cy="2178137"/>
          </a:xfrm>
          <a:prstGeom prst="rect">
            <a:avLst/>
          </a:prstGeom>
        </p:spPr>
      </p:pic>
      <p:sp>
        <p:nvSpPr>
          <p:cNvPr id="4" name="TextBox 3">
            <a:extLst>
              <a:ext uri="{FF2B5EF4-FFF2-40B4-BE49-F238E27FC236}">
                <a16:creationId xmlns:a16="http://schemas.microsoft.com/office/drawing/2014/main" id="{6EFEE32B-0EA7-4D11-A849-9F74683F65D6}"/>
              </a:ext>
            </a:extLst>
          </p:cNvPr>
          <p:cNvSpPr txBox="1"/>
          <p:nvPr/>
        </p:nvSpPr>
        <p:spPr>
          <a:xfrm>
            <a:off x="3396787" y="4821543"/>
            <a:ext cx="3031599" cy="369332"/>
          </a:xfrm>
          <a:prstGeom prst="rect">
            <a:avLst/>
          </a:prstGeom>
          <a:noFill/>
        </p:spPr>
        <p:txBody>
          <a:bodyPr wrap="none" rtlCol="0">
            <a:spAutoFit/>
          </a:bodyPr>
          <a:lstStyle/>
          <a:p>
            <a:r>
              <a:rPr lang="en-US" sz="1800" dirty="0">
                <a:solidFill>
                  <a:schemeClr val="bg1"/>
                </a:solidFill>
              </a:rPr>
              <a:t>https://youtu.be/_i-Z5qdsl90</a:t>
            </a:r>
          </a:p>
        </p:txBody>
      </p:sp>
    </p:spTree>
    <p:extLst>
      <p:ext uri="{BB962C8B-B14F-4D97-AF65-F5344CB8AC3E}">
        <p14:creationId xmlns:p14="http://schemas.microsoft.com/office/powerpoint/2010/main" val="3443793411"/>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4DCC30-4025-43F2-A2EC-82EDA327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307" y="1820489"/>
            <a:ext cx="4796353" cy="4588511"/>
          </a:xfrm>
          <a:prstGeom prst="rect">
            <a:avLst/>
          </a:prstGeom>
        </p:spPr>
      </p:pic>
      <p:cxnSp>
        <p:nvCxnSpPr>
          <p:cNvPr id="17" name="Straight Arrow Connector 16">
            <a:extLst>
              <a:ext uri="{FF2B5EF4-FFF2-40B4-BE49-F238E27FC236}">
                <a16:creationId xmlns:a16="http://schemas.microsoft.com/office/drawing/2014/main" id="{B2AA41A0-7A54-4492-8CCC-CF43C5C30770}"/>
              </a:ext>
            </a:extLst>
          </p:cNvPr>
          <p:cNvCxnSpPr>
            <a:cxnSpLocks/>
          </p:cNvCxnSpPr>
          <p:nvPr/>
        </p:nvCxnSpPr>
        <p:spPr>
          <a:xfrm flipH="1">
            <a:off x="4375179" y="3827769"/>
            <a:ext cx="298952" cy="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5E2F908-B040-4F53-8EC3-E29150994DB1}"/>
              </a:ext>
            </a:extLst>
          </p:cNvPr>
          <p:cNvSpPr txBox="1"/>
          <p:nvPr/>
        </p:nvSpPr>
        <p:spPr>
          <a:xfrm>
            <a:off x="7454509" y="3364144"/>
            <a:ext cx="4699220" cy="1938992"/>
          </a:xfrm>
          <a:prstGeom prst="rect">
            <a:avLst/>
          </a:prstGeom>
          <a:noFill/>
        </p:spPr>
        <p:txBody>
          <a:bodyPr wrap="square" rtlCol="0">
            <a:spAutoFit/>
          </a:bodyPr>
          <a:lstStyle/>
          <a:p>
            <a:r>
              <a:rPr lang="en-US" b="1" dirty="0">
                <a:solidFill>
                  <a:srgbClr val="00B050"/>
                </a:solidFill>
                <a:effectLst>
                  <a:outerShdw blurRad="38100" dist="38100" dir="2700000" algn="tl">
                    <a:srgbClr val="000000">
                      <a:alpha val="43137"/>
                    </a:srgbClr>
                  </a:outerShdw>
                </a:effectLst>
              </a:rPr>
              <a:t>TERRA PRIME</a:t>
            </a:r>
          </a:p>
          <a:p>
            <a:r>
              <a:rPr lang="en-US" dirty="0">
                <a:solidFill>
                  <a:schemeClr val="accent6">
                    <a:lumMod val="50000"/>
                  </a:schemeClr>
                </a:solidFill>
              </a:rPr>
              <a:t>      (</a:t>
            </a:r>
            <a:r>
              <a:rPr lang="en-US" dirty="0">
                <a:solidFill>
                  <a:srgbClr val="FF0000"/>
                </a:solidFill>
              </a:rPr>
              <a:t>Toxic</a:t>
            </a:r>
            <a:r>
              <a:rPr lang="en-US" dirty="0">
                <a:solidFill>
                  <a:schemeClr val="accent6">
                    <a:lumMod val="50000"/>
                  </a:schemeClr>
                </a:solidFill>
              </a:rPr>
              <a:t> </a:t>
            </a:r>
            <a:r>
              <a:rPr lang="en-US" dirty="0">
                <a:solidFill>
                  <a:srgbClr val="FF0000"/>
                </a:solidFill>
              </a:rPr>
              <a:t>MC30, AEP </a:t>
            </a:r>
            <a:r>
              <a:rPr lang="en-US" dirty="0">
                <a:solidFill>
                  <a:schemeClr val="accent6">
                    <a:lumMod val="50000"/>
                  </a:schemeClr>
                </a:solidFill>
              </a:rPr>
              <a:t>Replacement)</a:t>
            </a:r>
          </a:p>
          <a:p>
            <a:endParaRPr lang="en-US" dirty="0"/>
          </a:p>
          <a:p>
            <a:pPr marL="285750" indent="-285750">
              <a:buFont typeface="Arial" panose="020B0604020202020204" pitchFamily="34" charset="0"/>
              <a:buChar char="•"/>
            </a:pPr>
            <a:r>
              <a:rPr lang="en-US" dirty="0">
                <a:solidFill>
                  <a:srgbClr val="00B050"/>
                </a:solidFill>
              </a:rPr>
              <a:t>waterproofing, </a:t>
            </a:r>
          </a:p>
          <a:p>
            <a:pPr marL="285750" indent="-285750">
              <a:buFont typeface="Arial" panose="020B0604020202020204" pitchFamily="34" charset="0"/>
              <a:buChar char="•"/>
            </a:pPr>
            <a:r>
              <a:rPr lang="en-US" dirty="0">
                <a:solidFill>
                  <a:srgbClr val="00B050"/>
                </a:solidFill>
              </a:rPr>
              <a:t>plug capillary voids</a:t>
            </a:r>
            <a:r>
              <a:rPr lang="en-US" dirty="0"/>
              <a:t> </a:t>
            </a:r>
          </a:p>
          <a:p>
            <a:pPr marL="285750" indent="-285750">
              <a:buFont typeface="Arial" panose="020B0604020202020204" pitchFamily="34" charset="0"/>
              <a:buChar char="•"/>
            </a:pPr>
            <a:r>
              <a:rPr lang="en-US" dirty="0">
                <a:solidFill>
                  <a:srgbClr val="00B050"/>
                </a:solidFill>
              </a:rPr>
              <a:t>coat and bond loose mineral particles</a:t>
            </a:r>
            <a:endParaRPr lang="en-US" dirty="0"/>
          </a:p>
        </p:txBody>
      </p:sp>
      <p:sp>
        <p:nvSpPr>
          <p:cNvPr id="22" name="Title 1">
            <a:extLst>
              <a:ext uri="{FF2B5EF4-FFF2-40B4-BE49-F238E27FC236}">
                <a16:creationId xmlns:a16="http://schemas.microsoft.com/office/drawing/2014/main" id="{32950609-6ADF-4F10-89EE-BC5ABB086641}"/>
              </a:ext>
            </a:extLst>
          </p:cNvPr>
          <p:cNvSpPr txBox="1">
            <a:spLocks/>
          </p:cNvSpPr>
          <p:nvPr/>
        </p:nvSpPr>
        <p:spPr>
          <a:xfrm>
            <a:off x="195796" y="221327"/>
            <a:ext cx="8229600" cy="1143000"/>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Terra Prime  </a:t>
            </a:r>
            <a:r>
              <a:rPr lang="en-US" sz="2800" dirty="0">
                <a:solidFill>
                  <a:schemeClr val="bg1"/>
                </a:solidFill>
                <a:latin typeface="Stencil Std" panose="04020904080802020404" pitchFamily="82" charset="0"/>
              </a:rPr>
              <a:t>(prime coat)</a:t>
            </a:r>
            <a:endParaRPr lang="en-US" dirty="0">
              <a:solidFill>
                <a:schemeClr val="bg1"/>
              </a:solidFill>
              <a:latin typeface="Stencil Std" panose="04020904080802020404" pitchFamily="82" charset="0"/>
            </a:endParaRPr>
          </a:p>
        </p:txBody>
      </p:sp>
      <p:sp>
        <p:nvSpPr>
          <p:cNvPr id="3" name="TextBox 2">
            <a:extLst>
              <a:ext uri="{FF2B5EF4-FFF2-40B4-BE49-F238E27FC236}">
                <a16:creationId xmlns:a16="http://schemas.microsoft.com/office/drawing/2014/main" id="{A7576260-8DDC-4907-884D-C25CEC9EB578}"/>
              </a:ext>
            </a:extLst>
          </p:cNvPr>
          <p:cNvSpPr txBox="1"/>
          <p:nvPr/>
        </p:nvSpPr>
        <p:spPr>
          <a:xfrm>
            <a:off x="1768237" y="1465120"/>
            <a:ext cx="4403963" cy="400110"/>
          </a:xfrm>
          <a:prstGeom prst="rect">
            <a:avLst/>
          </a:prstGeom>
          <a:noFill/>
        </p:spPr>
        <p:txBody>
          <a:bodyPr wrap="none" rtlCol="0">
            <a:spAutoFit/>
          </a:bodyPr>
          <a:lstStyle/>
          <a:p>
            <a:r>
              <a:rPr lang="en-US" b="1" dirty="0">
                <a:solidFill>
                  <a:schemeClr val="accent6">
                    <a:lumMod val="50000"/>
                  </a:schemeClr>
                </a:solidFill>
                <a:effectLst>
                  <a:outerShdw blurRad="38100" dist="38100" dir="2700000" algn="tl">
                    <a:srgbClr val="000000">
                      <a:alpha val="43137"/>
                    </a:srgbClr>
                  </a:outerShdw>
                </a:effectLst>
              </a:rPr>
              <a:t>ASPHALT ROAD CROSS SECTION</a:t>
            </a:r>
          </a:p>
        </p:txBody>
      </p:sp>
      <p:sp>
        <p:nvSpPr>
          <p:cNvPr id="4" name="TextBox 3">
            <a:extLst>
              <a:ext uri="{FF2B5EF4-FFF2-40B4-BE49-F238E27FC236}">
                <a16:creationId xmlns:a16="http://schemas.microsoft.com/office/drawing/2014/main" id="{994F9059-079D-49DC-84BF-C7496C41578A}"/>
              </a:ext>
            </a:extLst>
          </p:cNvPr>
          <p:cNvSpPr txBox="1"/>
          <p:nvPr/>
        </p:nvSpPr>
        <p:spPr>
          <a:xfrm>
            <a:off x="4667575" y="3627714"/>
            <a:ext cx="2607830" cy="400110"/>
          </a:xfrm>
          <a:prstGeom prst="rect">
            <a:avLst/>
          </a:prstGeom>
          <a:noFill/>
        </p:spPr>
        <p:txBody>
          <a:bodyPr wrap="none" rtlCol="0">
            <a:spAutoFit/>
          </a:bodyPr>
          <a:lstStyle/>
          <a:p>
            <a:r>
              <a:rPr lang="en-US" sz="1400" b="1" dirty="0">
                <a:solidFill>
                  <a:srgbClr val="FF0000"/>
                </a:solidFill>
              </a:rPr>
              <a:t>MC30/AEP Tack Coat layers</a:t>
            </a:r>
            <a:r>
              <a:rPr lang="en-US" dirty="0">
                <a:solidFill>
                  <a:srgbClr val="FF0000"/>
                </a:solidFill>
              </a:rPr>
              <a:t> </a:t>
            </a:r>
          </a:p>
        </p:txBody>
      </p:sp>
      <p:cxnSp>
        <p:nvCxnSpPr>
          <p:cNvPr id="9" name="Straight Arrow Connector 8">
            <a:extLst>
              <a:ext uri="{FF2B5EF4-FFF2-40B4-BE49-F238E27FC236}">
                <a16:creationId xmlns:a16="http://schemas.microsoft.com/office/drawing/2014/main" id="{FB1D35F2-DC7B-4552-8C45-1504A48ECFA2}"/>
              </a:ext>
            </a:extLst>
          </p:cNvPr>
          <p:cNvCxnSpPr>
            <a:cxnSpLocks/>
          </p:cNvCxnSpPr>
          <p:nvPr/>
        </p:nvCxnSpPr>
        <p:spPr>
          <a:xfrm flipH="1">
            <a:off x="7077959" y="3870823"/>
            <a:ext cx="753099" cy="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3AF2976-AFC2-42A0-9EA2-090F776D581E}"/>
              </a:ext>
            </a:extLst>
          </p:cNvPr>
          <p:cNvGrpSpPr/>
          <p:nvPr/>
        </p:nvGrpSpPr>
        <p:grpSpPr>
          <a:xfrm>
            <a:off x="349438" y="1340847"/>
            <a:ext cx="11205625" cy="4805725"/>
            <a:chOff x="-1072957" y="1162217"/>
            <a:chExt cx="10910392" cy="4973844"/>
          </a:xfrm>
        </p:grpSpPr>
        <p:cxnSp>
          <p:nvCxnSpPr>
            <p:cNvPr id="6" name="Straight Connector 5">
              <a:extLst>
                <a:ext uri="{FF2B5EF4-FFF2-40B4-BE49-F238E27FC236}">
                  <a16:creationId xmlns:a16="http://schemas.microsoft.com/office/drawing/2014/main" id="{500FB13A-DEB1-4B80-B605-FB8780BF236B}"/>
                </a:ext>
              </a:extLst>
            </p:cNvPr>
            <p:cNvCxnSpPr>
              <a:cxnSpLocks/>
            </p:cNvCxnSpPr>
            <p:nvPr/>
          </p:nvCxnSpPr>
          <p:spPr>
            <a:xfrm flipH="1">
              <a:off x="5771448" y="1162217"/>
              <a:ext cx="28366" cy="497384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E179B34-8C62-47AD-8944-20F06F949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8892" y="1376234"/>
              <a:ext cx="1702420" cy="1781603"/>
            </a:xfrm>
            <a:prstGeom prst="rect">
              <a:avLst/>
            </a:prstGeom>
          </p:spPr>
        </p:pic>
        <p:pic>
          <p:nvPicPr>
            <p:cNvPr id="12" name="Picture 11">
              <a:extLst>
                <a:ext uri="{FF2B5EF4-FFF2-40B4-BE49-F238E27FC236}">
                  <a16:creationId xmlns:a16="http://schemas.microsoft.com/office/drawing/2014/main" id="{D49C4781-A091-4DE9-ACDC-A927F06CE6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3273" y="1376233"/>
              <a:ext cx="1934162" cy="1750417"/>
            </a:xfrm>
            <a:prstGeom prst="rect">
              <a:avLst/>
            </a:prstGeom>
          </p:spPr>
        </p:pic>
        <p:pic>
          <p:nvPicPr>
            <p:cNvPr id="14" name="Picture 13">
              <a:extLst>
                <a:ext uri="{FF2B5EF4-FFF2-40B4-BE49-F238E27FC236}">
                  <a16:creationId xmlns:a16="http://schemas.microsoft.com/office/drawing/2014/main" id="{A03361C3-9145-406F-A4C8-A57FF6D30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705" y="1827793"/>
              <a:ext cx="1342638" cy="1158567"/>
            </a:xfrm>
            <a:prstGeom prst="rect">
              <a:avLst/>
            </a:prstGeom>
          </p:spPr>
        </p:pic>
        <p:pic>
          <p:nvPicPr>
            <p:cNvPr id="16" name="Picture 15">
              <a:extLst>
                <a:ext uri="{FF2B5EF4-FFF2-40B4-BE49-F238E27FC236}">
                  <a16:creationId xmlns:a16="http://schemas.microsoft.com/office/drawing/2014/main" id="{725AC77F-2025-4496-8F74-390B4279C9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957" y="3001017"/>
              <a:ext cx="1583678" cy="1264919"/>
            </a:xfrm>
            <a:prstGeom prst="rect">
              <a:avLst/>
            </a:prstGeom>
          </p:spPr>
        </p:pic>
      </p:grpSp>
      <p:cxnSp>
        <p:nvCxnSpPr>
          <p:cNvPr id="2" name="Straight Arrow Connector 1">
            <a:extLst>
              <a:ext uri="{FF2B5EF4-FFF2-40B4-BE49-F238E27FC236}">
                <a16:creationId xmlns:a16="http://schemas.microsoft.com/office/drawing/2014/main" id="{87B40D5B-A5EF-3C5D-E943-B848CCB2C173}"/>
              </a:ext>
            </a:extLst>
          </p:cNvPr>
          <p:cNvCxnSpPr>
            <a:cxnSpLocks/>
          </p:cNvCxnSpPr>
          <p:nvPr/>
        </p:nvCxnSpPr>
        <p:spPr>
          <a:xfrm flipH="1" flipV="1">
            <a:off x="4424384" y="3179647"/>
            <a:ext cx="239468" cy="616435"/>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083411F-4480-1833-97A0-31DB4052EAFB}"/>
              </a:ext>
            </a:extLst>
          </p:cNvPr>
          <p:cNvCxnSpPr>
            <a:cxnSpLocks/>
            <a:stCxn id="4" idx="1"/>
          </p:cNvCxnSpPr>
          <p:nvPr/>
        </p:nvCxnSpPr>
        <p:spPr>
          <a:xfrm flipH="1" flipV="1">
            <a:off x="4428107" y="2678744"/>
            <a:ext cx="239468" cy="1149025"/>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900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6">
            <a:extLst>
              <a:ext uri="{FF2B5EF4-FFF2-40B4-BE49-F238E27FC236}">
                <a16:creationId xmlns:a16="http://schemas.microsoft.com/office/drawing/2014/main" id="{A60B3D60-C506-482F-B5E9-6FD0F4780E0F}"/>
              </a:ext>
            </a:extLst>
          </p:cNvPr>
          <p:cNvSpPr txBox="1"/>
          <p:nvPr/>
        </p:nvSpPr>
        <p:spPr>
          <a:xfrm>
            <a:off x="117293" y="158095"/>
            <a:ext cx="12074707" cy="830997"/>
          </a:xfrm>
          <a:prstGeom prst="rect">
            <a:avLst/>
          </a:prstGeom>
          <a:noFill/>
        </p:spPr>
        <p:txBody>
          <a:bodyPr wrap="square" rtlCol="0">
            <a:spAutoFit/>
          </a:bodyPr>
          <a:lstStyle/>
          <a:p>
            <a:r>
              <a:rPr lang="en-US" sz="2400" dirty="0">
                <a:solidFill>
                  <a:schemeClr val="bg1"/>
                </a:solidFill>
                <a:latin typeface="Stencil Std" panose="04020904080802020404" pitchFamily="82" charset="0"/>
                <a:cs typeface="Calibri" panose="020F0502020204030204" pitchFamily="34" charset="0"/>
              </a:rPr>
              <a:t>TERRA PAVE PRODUCTS - Recommendation</a:t>
            </a:r>
          </a:p>
          <a:p>
            <a:r>
              <a:rPr lang="en-US" sz="2400" dirty="0">
                <a:solidFill>
                  <a:schemeClr val="bg1"/>
                </a:solidFill>
                <a:latin typeface="Stencil Std" panose="04020904080802020404" pitchFamily="82" charset="0"/>
                <a:cs typeface="Calibri" panose="020F0502020204030204" pitchFamily="34" charset="0"/>
              </a:rPr>
              <a:t>	      City of San Marcos, TX Environmental Engineer</a:t>
            </a:r>
          </a:p>
        </p:txBody>
      </p:sp>
      <p:pic>
        <p:nvPicPr>
          <p:cNvPr id="3" name="Picture 2">
            <a:extLst>
              <a:ext uri="{FF2B5EF4-FFF2-40B4-BE49-F238E27FC236}">
                <a16:creationId xmlns:a16="http://schemas.microsoft.com/office/drawing/2014/main" id="{1B86BB41-0015-40D7-B459-F7B21A975DF1}"/>
              </a:ext>
            </a:extLst>
          </p:cNvPr>
          <p:cNvPicPr>
            <a:picLocks noChangeAspect="1"/>
          </p:cNvPicPr>
          <p:nvPr/>
        </p:nvPicPr>
        <p:blipFill>
          <a:blip r:embed="rId3"/>
          <a:stretch>
            <a:fillRect/>
          </a:stretch>
        </p:blipFill>
        <p:spPr>
          <a:xfrm>
            <a:off x="520616" y="1337461"/>
            <a:ext cx="10594768" cy="3954729"/>
          </a:xfrm>
          <a:prstGeom prst="rect">
            <a:avLst/>
          </a:prstGeom>
        </p:spPr>
      </p:pic>
      <p:sp>
        <p:nvSpPr>
          <p:cNvPr id="4" name="TextBox 3">
            <a:extLst>
              <a:ext uri="{FF2B5EF4-FFF2-40B4-BE49-F238E27FC236}">
                <a16:creationId xmlns:a16="http://schemas.microsoft.com/office/drawing/2014/main" id="{88DE042B-CF81-4CE5-86DC-F169D5B51D53}"/>
              </a:ext>
            </a:extLst>
          </p:cNvPr>
          <p:cNvSpPr txBox="1"/>
          <p:nvPr/>
        </p:nvSpPr>
        <p:spPr>
          <a:xfrm>
            <a:off x="1814067" y="5180976"/>
            <a:ext cx="4603248" cy="1015663"/>
          </a:xfrm>
          <a:prstGeom prst="rect">
            <a:avLst/>
          </a:prstGeom>
          <a:noFill/>
        </p:spPr>
        <p:txBody>
          <a:bodyPr wrap="none" rtlCol="0">
            <a:spAutoFit/>
          </a:bodyPr>
          <a:lstStyle/>
          <a:p>
            <a:r>
              <a:rPr lang="en-US" b="1" dirty="0">
                <a:solidFill>
                  <a:schemeClr val="accent5">
                    <a:lumMod val="75000"/>
                  </a:schemeClr>
                </a:solidFill>
              </a:rPr>
              <a:t>Lisa </a:t>
            </a:r>
            <a:r>
              <a:rPr lang="en-US" b="1" dirty="0" err="1">
                <a:solidFill>
                  <a:schemeClr val="accent5">
                    <a:lumMod val="75000"/>
                  </a:schemeClr>
                </a:solidFill>
              </a:rPr>
              <a:t>Arceneauz</a:t>
            </a:r>
            <a:r>
              <a:rPr lang="en-US" b="1" dirty="0">
                <a:solidFill>
                  <a:schemeClr val="accent5">
                    <a:lumMod val="75000"/>
                  </a:schemeClr>
                </a:solidFill>
              </a:rPr>
              <a:t>, P.E., CISEC, CPESC</a:t>
            </a:r>
          </a:p>
          <a:p>
            <a:r>
              <a:rPr lang="en-US" b="1" dirty="0">
                <a:solidFill>
                  <a:schemeClr val="accent5">
                    <a:lumMod val="75000"/>
                  </a:schemeClr>
                </a:solidFill>
              </a:rPr>
              <a:t>Environmental Engineer</a:t>
            </a:r>
          </a:p>
          <a:p>
            <a:r>
              <a:rPr lang="en-US" b="1" dirty="0">
                <a:solidFill>
                  <a:schemeClr val="accent5">
                    <a:lumMod val="75000"/>
                  </a:schemeClr>
                </a:solidFill>
              </a:rPr>
              <a:t>City of San Marcos, Texas</a:t>
            </a:r>
          </a:p>
        </p:txBody>
      </p:sp>
      <p:sp>
        <p:nvSpPr>
          <p:cNvPr id="12" name="Rectangle 11">
            <a:extLst>
              <a:ext uri="{FF2B5EF4-FFF2-40B4-BE49-F238E27FC236}">
                <a16:creationId xmlns:a16="http://schemas.microsoft.com/office/drawing/2014/main" id="{0A0A21B2-99E7-4A09-9C64-FCBF9508986C}"/>
              </a:ext>
            </a:extLst>
          </p:cNvPr>
          <p:cNvSpPr/>
          <p:nvPr/>
        </p:nvSpPr>
        <p:spPr bwMode="auto">
          <a:xfrm>
            <a:off x="1165659" y="3510529"/>
            <a:ext cx="9269426" cy="841572"/>
          </a:xfrm>
          <a:prstGeom prst="rect">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
        <p:nvSpPr>
          <p:cNvPr id="5" name="Arrow: Right 4">
            <a:extLst>
              <a:ext uri="{FF2B5EF4-FFF2-40B4-BE49-F238E27FC236}">
                <a16:creationId xmlns:a16="http://schemas.microsoft.com/office/drawing/2014/main" id="{22AEAF1E-AE10-43A3-814E-A8F0CACBC5E2}"/>
              </a:ext>
            </a:extLst>
          </p:cNvPr>
          <p:cNvSpPr/>
          <p:nvPr/>
        </p:nvSpPr>
        <p:spPr bwMode="auto">
          <a:xfrm>
            <a:off x="429143" y="3448068"/>
            <a:ext cx="667593" cy="483247"/>
          </a:xfrm>
          <a:prstGeom prst="rightArrow">
            <a:avLst/>
          </a:prstGeom>
          <a:solidFill>
            <a:schemeClr val="accent6">
              <a:lumMod val="60000"/>
              <a:lumOff val="40000"/>
            </a:schemeClr>
          </a:solidFill>
          <a:ln w="9525" cap="flat" cmpd="sng" algn="ctr">
            <a:solidFill>
              <a:schemeClr val="accent6">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5" charset="0"/>
            </a:endParaRPr>
          </a:p>
        </p:txBody>
      </p:sp>
      <p:cxnSp>
        <p:nvCxnSpPr>
          <p:cNvPr id="18" name="Straight Connector 17">
            <a:extLst>
              <a:ext uri="{FF2B5EF4-FFF2-40B4-BE49-F238E27FC236}">
                <a16:creationId xmlns:a16="http://schemas.microsoft.com/office/drawing/2014/main" id="{586C96C0-4D5D-4F25-BA1F-9CEA95FE572D}"/>
              </a:ext>
            </a:extLst>
          </p:cNvPr>
          <p:cNvCxnSpPr>
            <a:cxnSpLocks/>
          </p:cNvCxnSpPr>
          <p:nvPr/>
        </p:nvCxnSpPr>
        <p:spPr bwMode="auto">
          <a:xfrm>
            <a:off x="1361349" y="3794542"/>
            <a:ext cx="8918475" cy="0"/>
          </a:xfrm>
          <a:prstGeom prst="line">
            <a:avLst/>
          </a:prstGeom>
          <a:solidFill>
            <a:srgbClr val="34BFFE"/>
          </a:solidFill>
          <a:ln w="28575" cap="flat" cmpd="sng" algn="ctr">
            <a:solidFill>
              <a:schemeClr val="accent6">
                <a:lumMod val="60000"/>
                <a:lumOff val="40000"/>
              </a:schemeClr>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D144F099-F6BA-4FC5-A299-A8A95F24A786}"/>
              </a:ext>
            </a:extLst>
          </p:cNvPr>
          <p:cNvCxnSpPr>
            <a:cxnSpLocks/>
          </p:cNvCxnSpPr>
          <p:nvPr/>
        </p:nvCxnSpPr>
        <p:spPr bwMode="auto">
          <a:xfrm>
            <a:off x="1361349" y="4033051"/>
            <a:ext cx="2247046" cy="0"/>
          </a:xfrm>
          <a:prstGeom prst="line">
            <a:avLst/>
          </a:prstGeom>
          <a:solidFill>
            <a:srgbClr val="34BFFE"/>
          </a:solidFill>
          <a:ln w="28575" cap="flat" cmpd="sng" algn="ctr">
            <a:solidFill>
              <a:schemeClr val="accent6">
                <a:lumMod val="60000"/>
                <a:lumOff val="40000"/>
              </a:schemeClr>
            </a:solidFill>
            <a:prstDash val="solid"/>
            <a:round/>
            <a:headEnd type="none" w="med" len="med"/>
            <a:tailEnd type="none" w="med" len="med"/>
          </a:ln>
          <a:effectLst/>
        </p:spPr>
      </p:cxnSp>
      <p:sp>
        <p:nvSpPr>
          <p:cNvPr id="21" name="Arrow: Right 20">
            <a:extLst>
              <a:ext uri="{FF2B5EF4-FFF2-40B4-BE49-F238E27FC236}">
                <a16:creationId xmlns:a16="http://schemas.microsoft.com/office/drawing/2014/main" id="{2432598E-97F7-4B94-AB85-4DEC96C19CFA}"/>
              </a:ext>
            </a:extLst>
          </p:cNvPr>
          <p:cNvSpPr/>
          <p:nvPr/>
        </p:nvSpPr>
        <p:spPr bwMode="auto">
          <a:xfrm rot="10800000">
            <a:off x="10539264" y="3448067"/>
            <a:ext cx="667593" cy="483247"/>
          </a:xfrm>
          <a:prstGeom prst="rightArrow">
            <a:avLst/>
          </a:prstGeom>
          <a:solidFill>
            <a:schemeClr val="accent6">
              <a:lumMod val="60000"/>
              <a:lumOff val="40000"/>
            </a:schemeClr>
          </a:solidFill>
          <a:ln w="9525" cap="flat" cmpd="sng" algn="ctr">
            <a:solidFill>
              <a:schemeClr val="accent6">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5" charset="0"/>
            </a:endParaRPr>
          </a:p>
        </p:txBody>
      </p:sp>
      <p:pic>
        <p:nvPicPr>
          <p:cNvPr id="6" name="Picture 5">
            <a:extLst>
              <a:ext uri="{FF2B5EF4-FFF2-40B4-BE49-F238E27FC236}">
                <a16:creationId xmlns:a16="http://schemas.microsoft.com/office/drawing/2014/main" id="{E81EA27F-EC90-26C6-217F-02F64EF14DC2}"/>
              </a:ext>
            </a:extLst>
          </p:cNvPr>
          <p:cNvPicPr>
            <a:picLocks noChangeAspect="1"/>
          </p:cNvPicPr>
          <p:nvPr/>
        </p:nvPicPr>
        <p:blipFill>
          <a:blip r:embed="rId4"/>
          <a:stretch>
            <a:fillRect/>
          </a:stretch>
        </p:blipFill>
        <p:spPr>
          <a:xfrm>
            <a:off x="7920700" y="4682569"/>
            <a:ext cx="1358681" cy="1457751"/>
          </a:xfrm>
          <a:prstGeom prst="rect">
            <a:avLst/>
          </a:prstGeom>
        </p:spPr>
      </p:pic>
    </p:spTree>
    <p:extLst>
      <p:ext uri="{BB962C8B-B14F-4D97-AF65-F5344CB8AC3E}">
        <p14:creationId xmlns:p14="http://schemas.microsoft.com/office/powerpoint/2010/main" val="939637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B196A-77C3-2AB2-62F3-28B812A45724}"/>
              </a:ext>
            </a:extLst>
          </p:cNvPr>
          <p:cNvPicPr>
            <a:picLocks noChangeAspect="1"/>
          </p:cNvPicPr>
          <p:nvPr/>
        </p:nvPicPr>
        <p:blipFill>
          <a:blip r:embed="rId2"/>
          <a:srcRect/>
          <a:stretch/>
        </p:blipFill>
        <p:spPr>
          <a:xfrm>
            <a:off x="6572020" y="2049567"/>
            <a:ext cx="4833054" cy="4808434"/>
          </a:xfrm>
          <a:prstGeom prst="rect">
            <a:avLst/>
          </a:prstGeom>
        </p:spPr>
      </p:pic>
      <p:sp>
        <p:nvSpPr>
          <p:cNvPr id="2" name="Title 1"/>
          <p:cNvSpPr>
            <a:spLocks noGrp="1"/>
          </p:cNvSpPr>
          <p:nvPr>
            <p:ph type="title"/>
          </p:nvPr>
        </p:nvSpPr>
        <p:spPr>
          <a:xfrm>
            <a:off x="126089" y="87844"/>
            <a:ext cx="8229600" cy="649621"/>
          </a:xfrm>
        </p:spPr>
        <p:txBody>
          <a:bodyPr/>
          <a:lstStyle/>
          <a:p>
            <a:r>
              <a:rPr lang="en-US" dirty="0">
                <a:latin typeface="Stencil Std" panose="04020904080802020404" pitchFamily="82" charset="0"/>
              </a:rPr>
              <a:t>Terra Prime  (prime coat) – Reduce Heat-absorption</a:t>
            </a:r>
          </a:p>
        </p:txBody>
      </p:sp>
      <p:sp>
        <p:nvSpPr>
          <p:cNvPr id="3" name="Content Placeholder 2"/>
          <p:cNvSpPr>
            <a:spLocks noGrp="1"/>
          </p:cNvSpPr>
          <p:nvPr>
            <p:ph idx="1"/>
          </p:nvPr>
        </p:nvSpPr>
        <p:spPr>
          <a:xfrm>
            <a:off x="217324" y="1472061"/>
            <a:ext cx="11751885" cy="4358777"/>
          </a:xfrm>
        </p:spPr>
        <p:txBody>
          <a:bodyPr>
            <a:normAutofit fontScale="77500" lnSpcReduction="20000"/>
          </a:bodyPr>
          <a:lstStyle/>
          <a:p>
            <a:pPr marL="0" indent="0" algn="just">
              <a:buNone/>
            </a:pPr>
            <a:r>
              <a:rPr lang="en-US" b="1" dirty="0">
                <a:solidFill>
                  <a:srgbClr val="00B050"/>
                </a:solidFill>
                <a:effectLst>
                  <a:outerShdw blurRad="38100" dist="38100" dir="2700000" algn="tl">
                    <a:srgbClr val="000000">
                      <a:alpha val="43137"/>
                    </a:srgbClr>
                  </a:outerShdw>
                </a:effectLst>
                <a:latin typeface="+mj-lt"/>
              </a:rPr>
              <a:t>Terra Prime </a:t>
            </a:r>
            <a:r>
              <a:rPr lang="en-US" dirty="0">
                <a:solidFill>
                  <a:schemeClr val="accent5">
                    <a:lumMod val="75000"/>
                  </a:schemeClr>
                </a:solidFill>
                <a:latin typeface="+mj-lt"/>
              </a:rPr>
              <a:t>improves highway/road quality and durability by reducing the heat-absorption from the sun.  City of Phoenix, AZ  36 miles of roads to reduce the heat.     </a:t>
            </a:r>
            <a:r>
              <a:rPr lang="en-US" b="1" dirty="0">
                <a:solidFill>
                  <a:schemeClr val="accent5">
                    <a:lumMod val="75000"/>
                  </a:schemeClr>
                </a:solidFill>
                <a:latin typeface="+mj-lt"/>
              </a:rPr>
              <a:t>NOVA PBS – Weathering the FUTURE</a:t>
            </a:r>
          </a:p>
          <a:p>
            <a:pPr marL="0" indent="0" algn="just">
              <a:buNone/>
            </a:pPr>
            <a:r>
              <a:rPr lang="en-US" dirty="0">
                <a:solidFill>
                  <a:schemeClr val="accent5">
                    <a:lumMod val="75000"/>
                  </a:schemeClr>
                </a:solidFill>
                <a:latin typeface="+mj-lt"/>
              </a:rPr>
              <a:t>It has advantages such as:</a:t>
            </a:r>
          </a:p>
          <a:p>
            <a:pPr marL="0" indent="0" algn="just">
              <a:buNone/>
            </a:pPr>
            <a:endParaRPr lang="en-US" dirty="0">
              <a:latin typeface="+mj-lt"/>
            </a:endParaRPr>
          </a:p>
          <a:p>
            <a:pPr marL="457200" indent="-457200" algn="just"/>
            <a:r>
              <a:rPr lang="en-US" dirty="0">
                <a:solidFill>
                  <a:schemeClr val="accent5">
                    <a:lumMod val="75000"/>
                  </a:schemeClr>
                </a:solidFill>
                <a:latin typeface="+mj-lt"/>
              </a:rPr>
              <a:t>Water-based</a:t>
            </a:r>
          </a:p>
          <a:p>
            <a:pPr marL="457200" indent="-457200" algn="just"/>
            <a:r>
              <a:rPr lang="en-US" dirty="0">
                <a:solidFill>
                  <a:schemeClr val="accent5">
                    <a:lumMod val="75000"/>
                  </a:schemeClr>
                </a:solidFill>
                <a:latin typeface="+mj-lt"/>
              </a:rPr>
              <a:t>Cold-applied</a:t>
            </a:r>
          </a:p>
          <a:p>
            <a:pPr marL="457200" indent="-457200" algn="just"/>
            <a:r>
              <a:rPr lang="en-US" dirty="0">
                <a:solidFill>
                  <a:schemeClr val="accent5">
                    <a:lumMod val="75000"/>
                  </a:schemeClr>
                </a:solidFill>
                <a:latin typeface="+mj-lt"/>
              </a:rPr>
              <a:t>Faster Curing</a:t>
            </a:r>
          </a:p>
          <a:p>
            <a:pPr marL="457200" indent="-457200" algn="just"/>
            <a:r>
              <a:rPr lang="en-US" dirty="0">
                <a:solidFill>
                  <a:schemeClr val="accent5">
                    <a:lumMod val="75000"/>
                  </a:schemeClr>
                </a:solidFill>
                <a:latin typeface="+mj-lt"/>
              </a:rPr>
              <a:t>Greater Strength</a:t>
            </a:r>
          </a:p>
          <a:p>
            <a:pPr marL="457200" indent="-457200" algn="just"/>
            <a:r>
              <a:rPr lang="en-US" dirty="0">
                <a:solidFill>
                  <a:schemeClr val="accent5">
                    <a:lumMod val="75000"/>
                  </a:schemeClr>
                </a:solidFill>
                <a:latin typeface="+mj-lt"/>
              </a:rPr>
              <a:t>Non-flammable</a:t>
            </a:r>
          </a:p>
          <a:p>
            <a:pPr marL="457200" indent="-457200" algn="just"/>
            <a:r>
              <a:rPr lang="en-US" dirty="0">
                <a:solidFill>
                  <a:schemeClr val="accent5">
                    <a:lumMod val="75000"/>
                  </a:schemeClr>
                </a:solidFill>
                <a:latin typeface="+mj-lt"/>
              </a:rPr>
              <a:t>Non-toxic</a:t>
            </a:r>
          </a:p>
          <a:p>
            <a:pPr marL="457200" indent="-457200" algn="just"/>
            <a:r>
              <a:rPr lang="en-US" dirty="0">
                <a:solidFill>
                  <a:schemeClr val="accent5">
                    <a:lumMod val="75000"/>
                  </a:schemeClr>
                </a:solidFill>
                <a:latin typeface="+mj-lt"/>
              </a:rPr>
              <a:t>No VOCs (Volatile Organic Compounds)</a:t>
            </a:r>
          </a:p>
          <a:p>
            <a:pPr marL="457200" indent="-457200" algn="just"/>
            <a:r>
              <a:rPr lang="en-US" dirty="0">
                <a:solidFill>
                  <a:schemeClr val="accent5">
                    <a:lumMod val="75000"/>
                  </a:schemeClr>
                </a:solidFill>
                <a:latin typeface="+mj-lt"/>
              </a:rPr>
              <a:t>Reduces the heat absorption from the sun</a:t>
            </a:r>
          </a:p>
        </p:txBody>
      </p:sp>
      <p:pic>
        <p:nvPicPr>
          <p:cNvPr id="5" name="Picture 4">
            <a:hlinkClick r:id="rId3"/>
            <a:extLst>
              <a:ext uri="{FF2B5EF4-FFF2-40B4-BE49-F238E27FC236}">
                <a16:creationId xmlns:a16="http://schemas.microsoft.com/office/drawing/2014/main" id="{B9B556D8-62E9-4188-A2DF-C91B8763A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6239" y="2339931"/>
            <a:ext cx="3155781" cy="2178137"/>
          </a:xfrm>
          <a:prstGeom prst="rect">
            <a:avLst/>
          </a:prstGeom>
        </p:spPr>
      </p:pic>
      <p:sp>
        <p:nvSpPr>
          <p:cNvPr id="4" name="TextBox 3">
            <a:extLst>
              <a:ext uri="{FF2B5EF4-FFF2-40B4-BE49-F238E27FC236}">
                <a16:creationId xmlns:a16="http://schemas.microsoft.com/office/drawing/2014/main" id="{6EFEE32B-0EA7-4D11-A849-9F74683F65D6}"/>
              </a:ext>
            </a:extLst>
          </p:cNvPr>
          <p:cNvSpPr txBox="1"/>
          <p:nvPr/>
        </p:nvSpPr>
        <p:spPr>
          <a:xfrm>
            <a:off x="3545080" y="2339931"/>
            <a:ext cx="6314614" cy="646331"/>
          </a:xfrm>
          <a:prstGeom prst="rect">
            <a:avLst/>
          </a:prstGeom>
          <a:noFill/>
        </p:spPr>
        <p:txBody>
          <a:bodyPr wrap="none" rtlCol="0">
            <a:spAutoFit/>
          </a:bodyPr>
          <a:lstStyle/>
          <a:p>
            <a:r>
              <a:rPr lang="en-US" sz="1800" dirty="0">
                <a:solidFill>
                  <a:schemeClr val="bg1"/>
                </a:solidFill>
              </a:rPr>
              <a:t>https://www.pbs.org/wgbh/nova/video/weathering-the-future/</a:t>
            </a:r>
          </a:p>
          <a:p>
            <a:r>
              <a:rPr lang="en-US" sz="1800" dirty="0">
                <a:solidFill>
                  <a:schemeClr val="bg1"/>
                </a:solidFill>
              </a:rPr>
              <a:t>Premiered:    April 23, 2023</a:t>
            </a:r>
          </a:p>
        </p:txBody>
      </p:sp>
      <p:pic>
        <p:nvPicPr>
          <p:cNvPr id="9" name="Picture 8">
            <a:extLst>
              <a:ext uri="{FF2B5EF4-FFF2-40B4-BE49-F238E27FC236}">
                <a16:creationId xmlns:a16="http://schemas.microsoft.com/office/drawing/2014/main" id="{89AA0DC5-AEFF-1489-A1FD-1FF6F8B9AC25}"/>
              </a:ext>
            </a:extLst>
          </p:cNvPr>
          <p:cNvPicPr>
            <a:picLocks noChangeAspect="1"/>
          </p:cNvPicPr>
          <p:nvPr/>
        </p:nvPicPr>
        <p:blipFill>
          <a:blip r:embed="rId5"/>
          <a:stretch>
            <a:fillRect/>
          </a:stretch>
        </p:blipFill>
        <p:spPr>
          <a:xfrm>
            <a:off x="9758281" y="4453784"/>
            <a:ext cx="1646793" cy="1353333"/>
          </a:xfrm>
          <a:prstGeom prst="rect">
            <a:avLst/>
          </a:prstGeom>
        </p:spPr>
      </p:pic>
      <p:sp>
        <p:nvSpPr>
          <p:cNvPr id="10" name="Rectangle 9">
            <a:extLst>
              <a:ext uri="{FF2B5EF4-FFF2-40B4-BE49-F238E27FC236}">
                <a16:creationId xmlns:a16="http://schemas.microsoft.com/office/drawing/2014/main" id="{3E8A39B9-D073-2D23-831B-7BC10E3E5D79}"/>
              </a:ext>
            </a:extLst>
          </p:cNvPr>
          <p:cNvSpPr/>
          <p:nvPr/>
        </p:nvSpPr>
        <p:spPr bwMode="auto">
          <a:xfrm>
            <a:off x="6572020" y="6408343"/>
            <a:ext cx="3155781" cy="316683"/>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105" charset="0"/>
            </a:endParaRPr>
          </a:p>
        </p:txBody>
      </p:sp>
      <p:sp>
        <p:nvSpPr>
          <p:cNvPr id="11" name="Arrow: Right 10">
            <a:extLst>
              <a:ext uri="{FF2B5EF4-FFF2-40B4-BE49-F238E27FC236}">
                <a16:creationId xmlns:a16="http://schemas.microsoft.com/office/drawing/2014/main" id="{A88E0CA9-3A64-1D0E-CD5B-17C8DA82E40A}"/>
              </a:ext>
            </a:extLst>
          </p:cNvPr>
          <p:cNvSpPr/>
          <p:nvPr/>
        </p:nvSpPr>
        <p:spPr bwMode="auto">
          <a:xfrm>
            <a:off x="5469998" y="6457484"/>
            <a:ext cx="959505" cy="215899"/>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spTree>
    <p:extLst>
      <p:ext uri="{BB962C8B-B14F-4D97-AF65-F5344CB8AC3E}">
        <p14:creationId xmlns:p14="http://schemas.microsoft.com/office/powerpoint/2010/main" val="407390003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5" name="Rectangle 10"/>
          <p:cNvSpPr>
            <a:spLocks noChangeArrowheads="1"/>
          </p:cNvSpPr>
          <p:nvPr/>
        </p:nvSpPr>
        <p:spPr bwMode="auto">
          <a:xfrm>
            <a:off x="1524000" y="20764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6" name="Rectangle 12"/>
          <p:cNvSpPr>
            <a:spLocks noChangeArrowheads="1"/>
          </p:cNvSpPr>
          <p:nvPr/>
        </p:nvSpPr>
        <p:spPr bwMode="auto">
          <a:xfrm>
            <a:off x="1524000" y="35083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7" name="Rectangle 14"/>
          <p:cNvSpPr>
            <a:spLocks noChangeArrowheads="1"/>
          </p:cNvSpPr>
          <p:nvPr/>
        </p:nvSpPr>
        <p:spPr bwMode="auto">
          <a:xfrm>
            <a:off x="152400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1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1332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3" name="Rectangle 20"/>
          <p:cNvSpPr>
            <a:spLocks noChangeArrowheads="1"/>
          </p:cNvSpPr>
          <p:nvPr/>
        </p:nvSpPr>
        <p:spPr bwMode="auto">
          <a:xfrm>
            <a:off x="1524000" y="76201"/>
            <a:ext cx="91440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900" b="1">
                <a:solidFill>
                  <a:srgbClr val="FFFFFF"/>
                </a:solidFill>
                <a:latin typeface="Arial" panose="020B0604020202020204" pitchFamily="34" charset="0"/>
                <a:cs typeface="Times New Roman" panose="02020603050405020304" pitchFamily="18" charset="0"/>
              </a:rPr>
              <a:t>				</a:t>
            </a:r>
            <a:endParaRPr lang="en-US" altLang="en-US" sz="1200" b="1">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8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4" name="Rectangle 21"/>
          <p:cNvSpPr>
            <a:spLocks noChangeArrowheads="1"/>
          </p:cNvSpPr>
          <p:nvPr/>
        </p:nvSpPr>
        <p:spPr bwMode="auto">
          <a:xfrm>
            <a:off x="1524000" y="882651"/>
            <a:ext cx="9144000" cy="8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352" rIns="0" bIns="38088">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400" b="1">
              <a:solidFill>
                <a:schemeClr val="tx1"/>
              </a:solidFill>
              <a:latin typeface="Arial" panose="020B0604020202020204" pitchFamily="34" charset="0"/>
              <a:cs typeface="Times New Roman" panose="02020603050405020304" pitchFamily="18" charset="0"/>
            </a:endParaRPr>
          </a:p>
          <a:p>
            <a:pPr algn="just">
              <a:spcBef>
                <a:spcPct val="0"/>
              </a:spcBef>
              <a:buClrTx/>
              <a:buSzTx/>
              <a:buFontTx/>
              <a:buNone/>
            </a:pPr>
            <a:r>
              <a:rPr lang="en-US" altLang="en-US" sz="1100">
                <a:solidFill>
                  <a:schemeClr val="tx1"/>
                </a:solidFill>
                <a:latin typeface="Arial" panose="020B0604020202020204" pitchFamily="34" charset="0"/>
                <a:cs typeface="Times New Roman" panose="02020603050405020304" pitchFamily="18" charset="0"/>
              </a:rPr>
              <a:t> </a:t>
            </a:r>
            <a:endParaRPr lang="en-US" altLang="en-US" sz="120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a:solidFill>
                <a:schemeClr val="tx1"/>
              </a:solidFill>
              <a:latin typeface="Arial" panose="020B0604020202020204" pitchFamily="34" charset="0"/>
              <a:cs typeface="Times New Roman" panose="02020603050405020304" pitchFamily="18" charset="0"/>
            </a:endParaRPr>
          </a:p>
        </p:txBody>
      </p:sp>
      <p:sp>
        <p:nvSpPr>
          <p:cNvPr id="13325" name="Text Box 27"/>
          <p:cNvSpPr txBox="1">
            <a:spLocks noChangeArrowheads="1"/>
          </p:cNvSpPr>
          <p:nvPr/>
        </p:nvSpPr>
        <p:spPr bwMode="auto">
          <a:xfrm>
            <a:off x="4471989" y="1700213"/>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13326" name="Text Box 25"/>
          <p:cNvSpPr txBox="1">
            <a:spLocks noChangeArrowheads="1"/>
          </p:cNvSpPr>
          <p:nvPr/>
        </p:nvSpPr>
        <p:spPr bwMode="auto">
          <a:xfrm>
            <a:off x="437381" y="4884965"/>
            <a:ext cx="11317237" cy="601435"/>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rgbClr val="0000FF"/>
                </a:solidFill>
                <a:latin typeface="Verdana" panose="020B0604030504040204" pitchFamily="34" charset="0"/>
              </a:rPr>
              <a:t>PROMOTED and SOLD in MORE THAN 30 COUNTRIES</a:t>
            </a:r>
          </a:p>
          <a:p>
            <a:pPr algn="ctr">
              <a:spcBef>
                <a:spcPct val="0"/>
              </a:spcBef>
              <a:buClrTx/>
              <a:buSzTx/>
              <a:buFontTx/>
              <a:buNone/>
            </a:pPr>
            <a:endParaRPr lang="en-US" altLang="en-US" sz="1800" dirty="0">
              <a:solidFill>
                <a:schemeClr val="tx1"/>
              </a:solidFill>
              <a:latin typeface="Arial" panose="020B0604020202020204" pitchFamily="34" charset="0"/>
            </a:endParaRPr>
          </a:p>
        </p:txBody>
      </p:sp>
      <p:sp>
        <p:nvSpPr>
          <p:cNvPr id="13327" name="Text Box 28"/>
          <p:cNvSpPr txBox="1">
            <a:spLocks noChangeArrowheads="1"/>
          </p:cNvSpPr>
          <p:nvPr/>
        </p:nvSpPr>
        <p:spPr bwMode="auto">
          <a:xfrm>
            <a:off x="7620000" y="2286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solidFill>
                  <a:schemeClr val="accent5">
                    <a:lumMod val="75000"/>
                  </a:schemeClr>
                </a:solidFill>
                <a:latin typeface="Arial" panose="020B0604020202020204" pitchFamily="34" charset="0"/>
                <a:cs typeface="Times New Roman" panose="02020603050405020304" pitchFamily="18" charset="0"/>
              </a:rPr>
              <a:t>TM</a:t>
            </a:r>
            <a:endParaRPr lang="en-US" altLang="en-US" sz="2000" dirty="0">
              <a:solidFill>
                <a:schemeClr val="accent5">
                  <a:lumMod val="75000"/>
                </a:schemeClr>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13328" name="Oval 26"/>
          <p:cNvSpPr>
            <a:spLocks noChangeArrowheads="1"/>
          </p:cNvSpPr>
          <p:nvPr/>
        </p:nvSpPr>
        <p:spPr bwMode="auto">
          <a:xfrm>
            <a:off x="4343400" y="1371600"/>
            <a:ext cx="3276600" cy="1295400"/>
          </a:xfrm>
          <a:prstGeom prst="ellipse">
            <a:avLst/>
          </a:prstGeom>
          <a:gradFill rotWithShape="0">
            <a:gsLst>
              <a:gs pos="0">
                <a:srgbClr val="C4C008"/>
              </a:gs>
              <a:gs pos="50000">
                <a:srgbClr val="FBEF79"/>
              </a:gs>
              <a:gs pos="100000">
                <a:srgbClr val="C4C008"/>
              </a:gs>
            </a:gsLst>
            <a:lin ang="5400000" scaled="1"/>
          </a:gradFill>
          <a:ln w="28575">
            <a:solidFill>
              <a:schemeClr val="accent5">
                <a:lumMod val="50000"/>
              </a:schemeClr>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3329" name="Text Box 27"/>
          <p:cNvSpPr txBox="1">
            <a:spLocks noChangeArrowheads="1"/>
          </p:cNvSpPr>
          <p:nvPr/>
        </p:nvSpPr>
        <p:spPr bwMode="auto">
          <a:xfrm>
            <a:off x="4471989" y="1624013"/>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dirty="0">
                <a:solidFill>
                  <a:schemeClr val="accent5">
                    <a:lumMod val="75000"/>
                  </a:schemeClr>
                </a:solidFill>
                <a:latin typeface="Bookman Old Style" panose="02050604050505020204" pitchFamily="18" charset="0"/>
                <a:cs typeface="Times New Roman" panose="02020603050405020304" pitchFamily="18" charset="0"/>
              </a:rPr>
              <a:t>TOP-SEAL</a:t>
            </a:r>
            <a:endParaRPr lang="en-US" altLang="en-US" sz="4400" dirty="0">
              <a:solidFill>
                <a:schemeClr val="accent5">
                  <a:lumMod val="75000"/>
                </a:schemeClr>
              </a:solidFill>
              <a:latin typeface="Arial" panose="020B0604020202020204" pitchFamily="34" charset="0"/>
              <a:cs typeface="Times New Roman" panose="02020603050405020304" pitchFamily="18" charset="0"/>
            </a:endParaRPr>
          </a:p>
        </p:txBody>
      </p:sp>
      <p:sp>
        <p:nvSpPr>
          <p:cNvPr id="21" name="Rectangle 20"/>
          <p:cNvSpPr/>
          <p:nvPr/>
        </p:nvSpPr>
        <p:spPr>
          <a:xfrm>
            <a:off x="1524000" y="2974749"/>
            <a:ext cx="9144000" cy="1569660"/>
          </a:xfrm>
          <a:prstGeom prst="rect">
            <a:avLst/>
          </a:prstGeom>
        </p:spPr>
        <p:txBody>
          <a:bodyPr>
            <a:spAutoFit/>
          </a:bodyPr>
          <a:lstStyle/>
          <a:p>
            <a:pPr algn="ctr" eaLnBrk="1" hangingPunct="1">
              <a:defRPr/>
            </a:pPr>
            <a:r>
              <a:rPr lang="en-US" sz="3200" b="1" kern="0" spc="-50" dirty="0">
                <a:solidFill>
                  <a:srgbClr val="C00000"/>
                </a:solidFill>
                <a:latin typeface="Arial Black" pitchFamily="34" charset="0"/>
                <a:ea typeface="+mn-ea"/>
                <a:cs typeface="Times New Roman" pitchFamily="18" charset="0"/>
              </a:rPr>
              <a:t>TOP-SEAL White (TSW)</a:t>
            </a:r>
          </a:p>
          <a:p>
            <a:pPr algn="ctr" eaLnBrk="1" hangingPunct="1">
              <a:defRPr/>
            </a:pPr>
            <a:r>
              <a:rPr lang="en-US" sz="3200" b="1" i="1" kern="0" spc="-50" dirty="0">
                <a:solidFill>
                  <a:srgbClr val="002060"/>
                </a:solidFill>
                <a:latin typeface="Arial Black" pitchFamily="34" charset="0"/>
                <a:ea typeface="+mn-ea"/>
                <a:cs typeface="Times New Roman" pitchFamily="18" charset="0"/>
              </a:rPr>
              <a:t>Liquid Soil Sealant &amp; Stabilizer</a:t>
            </a:r>
          </a:p>
          <a:p>
            <a:pPr algn="ctr" eaLnBrk="1" hangingPunct="1">
              <a:defRPr/>
            </a:pPr>
            <a:r>
              <a:rPr lang="en-US" sz="3200" b="1" i="1" kern="0" spc="-50" dirty="0">
                <a:solidFill>
                  <a:srgbClr val="002060"/>
                </a:solidFill>
                <a:latin typeface="Arial Black" pitchFamily="34" charset="0"/>
                <a:ea typeface="+mn-ea"/>
                <a:cs typeface="Times New Roman" pitchFamily="18" charset="0"/>
              </a:rPr>
              <a:t>Concrete Replacement</a:t>
            </a:r>
            <a:endParaRPr lang="en-US" sz="3200" i="1" dirty="0">
              <a:solidFill>
                <a:srgbClr val="002060"/>
              </a:solidFill>
              <a:latin typeface="Arial" charset="0"/>
              <a:ea typeface="+mn-ea"/>
              <a:cs typeface="Arial" charset="0"/>
            </a:endParaRPr>
          </a:p>
        </p:txBody>
      </p:sp>
      <p:grpSp>
        <p:nvGrpSpPr>
          <p:cNvPr id="6" name="Group 5">
            <a:extLst>
              <a:ext uri="{FF2B5EF4-FFF2-40B4-BE49-F238E27FC236}">
                <a16:creationId xmlns:a16="http://schemas.microsoft.com/office/drawing/2014/main" id="{E72FD9F5-0DBB-9351-633D-F1FC900DF6C7}"/>
              </a:ext>
            </a:extLst>
          </p:cNvPr>
          <p:cNvGrpSpPr/>
          <p:nvPr/>
        </p:nvGrpSpPr>
        <p:grpSpPr>
          <a:xfrm>
            <a:off x="201690" y="179275"/>
            <a:ext cx="2504017" cy="2886875"/>
            <a:chOff x="201690" y="179275"/>
            <a:chExt cx="2504017" cy="2886875"/>
          </a:xfrm>
        </p:grpSpPr>
        <p:pic>
          <p:nvPicPr>
            <p:cNvPr id="3" name="Picture 2">
              <a:extLst>
                <a:ext uri="{FF2B5EF4-FFF2-40B4-BE49-F238E27FC236}">
                  <a16:creationId xmlns:a16="http://schemas.microsoft.com/office/drawing/2014/main" id="{A62D956A-CB54-A559-BEFA-76E3CC0C6293}"/>
                </a:ext>
              </a:extLst>
            </p:cNvPr>
            <p:cNvPicPr>
              <a:picLocks noChangeAspect="1"/>
            </p:cNvPicPr>
            <p:nvPr/>
          </p:nvPicPr>
          <p:blipFill>
            <a:blip r:embed="rId2"/>
            <a:stretch>
              <a:fillRect/>
            </a:stretch>
          </p:blipFill>
          <p:spPr>
            <a:xfrm>
              <a:off x="201690" y="179275"/>
              <a:ext cx="2504017" cy="1406751"/>
            </a:xfrm>
            <a:prstGeom prst="rect">
              <a:avLst/>
            </a:prstGeom>
          </p:spPr>
        </p:pic>
        <p:pic>
          <p:nvPicPr>
            <p:cNvPr id="5" name="Picture 4">
              <a:extLst>
                <a:ext uri="{FF2B5EF4-FFF2-40B4-BE49-F238E27FC236}">
                  <a16:creationId xmlns:a16="http://schemas.microsoft.com/office/drawing/2014/main" id="{801F74AE-F32C-30C0-F175-6ACD339975BB}"/>
                </a:ext>
              </a:extLst>
            </p:cNvPr>
            <p:cNvPicPr>
              <a:picLocks noChangeAspect="1"/>
            </p:cNvPicPr>
            <p:nvPr/>
          </p:nvPicPr>
          <p:blipFill>
            <a:blip r:embed="rId3"/>
            <a:stretch>
              <a:fillRect/>
            </a:stretch>
          </p:blipFill>
          <p:spPr>
            <a:xfrm>
              <a:off x="689449" y="1539416"/>
              <a:ext cx="1526734" cy="1526734"/>
            </a:xfrm>
            <a:prstGeom prst="rect">
              <a:avLst/>
            </a:prstGeom>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4DCC30-4025-43F2-A2EC-82EDA327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155" y="1481472"/>
            <a:ext cx="5177352" cy="4953000"/>
          </a:xfrm>
          <a:prstGeom prst="rect">
            <a:avLst/>
          </a:prstGeom>
        </p:spPr>
      </p:pic>
      <p:sp>
        <p:nvSpPr>
          <p:cNvPr id="13" name="Right Brace 12">
            <a:extLst>
              <a:ext uri="{FF2B5EF4-FFF2-40B4-BE49-F238E27FC236}">
                <a16:creationId xmlns:a16="http://schemas.microsoft.com/office/drawing/2014/main" id="{C836D772-341F-4DDD-B0D2-D093748A2805}"/>
              </a:ext>
            </a:extLst>
          </p:cNvPr>
          <p:cNvSpPr/>
          <p:nvPr/>
        </p:nvSpPr>
        <p:spPr>
          <a:xfrm>
            <a:off x="7443157" y="3690403"/>
            <a:ext cx="457200" cy="1219200"/>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245E4E9F-8BBC-4B79-AF14-7BBBFCE92955}"/>
              </a:ext>
            </a:extLst>
          </p:cNvPr>
          <p:cNvSpPr txBox="1"/>
          <p:nvPr/>
        </p:nvSpPr>
        <p:spPr>
          <a:xfrm>
            <a:off x="8020346" y="3836097"/>
            <a:ext cx="4214235" cy="1015663"/>
          </a:xfrm>
          <a:prstGeom prst="rect">
            <a:avLst/>
          </a:prstGeom>
          <a:noFill/>
        </p:spPr>
        <p:txBody>
          <a:bodyPr wrap="square" rtlCol="0">
            <a:spAutoFit/>
          </a:bodyPr>
          <a:lstStyle/>
          <a:p>
            <a:r>
              <a:rPr lang="en-US" b="1" dirty="0">
                <a:solidFill>
                  <a:srgbClr val="00B050"/>
                </a:solidFill>
                <a:effectLst>
                  <a:outerShdw blurRad="38100" dist="38100" dir="2700000" algn="tl">
                    <a:srgbClr val="000000">
                      <a:alpha val="43137"/>
                    </a:srgbClr>
                  </a:outerShdw>
                </a:effectLst>
              </a:rPr>
              <a:t>TERRA PAVE WHITE</a:t>
            </a:r>
          </a:p>
          <a:p>
            <a:r>
              <a:rPr lang="en-US" dirty="0">
                <a:solidFill>
                  <a:srgbClr val="002060"/>
                </a:solidFill>
              </a:rPr>
              <a:t>(Base, Concrete Replacement, Unpaved Roads, Airfield, etc..) </a:t>
            </a:r>
          </a:p>
        </p:txBody>
      </p:sp>
      <p:sp>
        <p:nvSpPr>
          <p:cNvPr id="22" name="Title 1">
            <a:extLst>
              <a:ext uri="{FF2B5EF4-FFF2-40B4-BE49-F238E27FC236}">
                <a16:creationId xmlns:a16="http://schemas.microsoft.com/office/drawing/2014/main" id="{32950609-6ADF-4F10-89EE-BC5ABB086641}"/>
              </a:ext>
            </a:extLst>
          </p:cNvPr>
          <p:cNvSpPr txBox="1">
            <a:spLocks/>
          </p:cNvSpPr>
          <p:nvPr/>
        </p:nvSpPr>
        <p:spPr>
          <a:xfrm>
            <a:off x="65607" y="330351"/>
            <a:ext cx="11485356" cy="754997"/>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Terra pave white  </a:t>
            </a:r>
            <a:r>
              <a:rPr lang="en-US" sz="2800" dirty="0">
                <a:solidFill>
                  <a:schemeClr val="bg1"/>
                </a:solidFill>
                <a:latin typeface="Stencil Std" panose="04020904080802020404" pitchFamily="82" charset="0"/>
              </a:rPr>
              <a:t>(base, UNPAVED ROADS)</a:t>
            </a:r>
            <a:endParaRPr lang="en-US" dirty="0">
              <a:solidFill>
                <a:schemeClr val="bg1"/>
              </a:solidFill>
              <a:latin typeface="Stencil Std" panose="04020904080802020404" pitchFamily="82" charset="0"/>
            </a:endParaRPr>
          </a:p>
        </p:txBody>
      </p:sp>
      <p:sp>
        <p:nvSpPr>
          <p:cNvPr id="12" name="TextBox 11">
            <a:extLst>
              <a:ext uri="{FF2B5EF4-FFF2-40B4-BE49-F238E27FC236}">
                <a16:creationId xmlns:a16="http://schemas.microsoft.com/office/drawing/2014/main" id="{FDCD6F1D-36C7-4782-AFFD-8A8877A886A1}"/>
              </a:ext>
            </a:extLst>
          </p:cNvPr>
          <p:cNvSpPr txBox="1"/>
          <p:nvPr/>
        </p:nvSpPr>
        <p:spPr>
          <a:xfrm>
            <a:off x="2149237" y="1244353"/>
            <a:ext cx="4403963" cy="400110"/>
          </a:xfrm>
          <a:prstGeom prst="rect">
            <a:avLst/>
          </a:prstGeom>
          <a:noFill/>
        </p:spPr>
        <p:txBody>
          <a:bodyPr wrap="none" rtlCol="0">
            <a:spAutoFit/>
          </a:bodyPr>
          <a:lstStyle/>
          <a:p>
            <a:r>
              <a:rPr lang="en-US" b="1" dirty="0">
                <a:solidFill>
                  <a:schemeClr val="accent6">
                    <a:lumMod val="50000"/>
                  </a:schemeClr>
                </a:solidFill>
                <a:effectLst>
                  <a:outerShdw blurRad="38100" dist="38100" dir="2700000" algn="tl">
                    <a:srgbClr val="000000">
                      <a:alpha val="43137"/>
                    </a:srgbClr>
                  </a:outerShdw>
                </a:effectLst>
              </a:rPr>
              <a:t>ASPHALT ROAD CROSS SECTION</a:t>
            </a:r>
          </a:p>
        </p:txBody>
      </p:sp>
      <p:grpSp>
        <p:nvGrpSpPr>
          <p:cNvPr id="7" name="Group 6">
            <a:extLst>
              <a:ext uri="{FF2B5EF4-FFF2-40B4-BE49-F238E27FC236}">
                <a16:creationId xmlns:a16="http://schemas.microsoft.com/office/drawing/2014/main" id="{929AB038-DE52-4CB5-A76E-DC15ED05FF1C}"/>
              </a:ext>
            </a:extLst>
          </p:cNvPr>
          <p:cNvGrpSpPr/>
          <p:nvPr/>
        </p:nvGrpSpPr>
        <p:grpSpPr>
          <a:xfrm>
            <a:off x="218444" y="1328545"/>
            <a:ext cx="11461754" cy="5015104"/>
            <a:chOff x="-1313758" y="1869805"/>
            <a:chExt cx="11461754" cy="5015104"/>
          </a:xfrm>
        </p:grpSpPr>
        <p:cxnSp>
          <p:nvCxnSpPr>
            <p:cNvPr id="8" name="Straight Connector 7">
              <a:extLst>
                <a:ext uri="{FF2B5EF4-FFF2-40B4-BE49-F238E27FC236}">
                  <a16:creationId xmlns:a16="http://schemas.microsoft.com/office/drawing/2014/main" id="{B514D492-5A75-4A43-9FD7-F44572F16B90}"/>
                </a:ext>
              </a:extLst>
            </p:cNvPr>
            <p:cNvCxnSpPr>
              <a:cxnSpLocks/>
            </p:cNvCxnSpPr>
            <p:nvPr/>
          </p:nvCxnSpPr>
          <p:spPr>
            <a:xfrm>
              <a:off x="5844848" y="1869805"/>
              <a:ext cx="0" cy="501510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6BB504D-96CF-4D3B-9EF5-BE529334C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634" y="2022732"/>
              <a:ext cx="1860971" cy="1947528"/>
            </a:xfrm>
            <a:prstGeom prst="rect">
              <a:avLst/>
            </a:prstGeom>
          </p:spPr>
        </p:pic>
        <p:pic>
          <p:nvPicPr>
            <p:cNvPr id="11" name="Picture 10">
              <a:extLst>
                <a:ext uri="{FF2B5EF4-FFF2-40B4-BE49-F238E27FC236}">
                  <a16:creationId xmlns:a16="http://schemas.microsoft.com/office/drawing/2014/main" id="{53B8B7A9-16B4-4B72-87F3-A59D6161CB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5783" y="2031556"/>
              <a:ext cx="2142213" cy="1938703"/>
            </a:xfrm>
            <a:prstGeom prst="rect">
              <a:avLst/>
            </a:prstGeom>
          </p:spPr>
        </p:pic>
        <p:pic>
          <p:nvPicPr>
            <p:cNvPr id="14" name="Picture 13">
              <a:extLst>
                <a:ext uri="{FF2B5EF4-FFF2-40B4-BE49-F238E27FC236}">
                  <a16:creationId xmlns:a16="http://schemas.microsoft.com/office/drawing/2014/main" id="{B74969ED-688A-409B-8EF9-4DE20D3C5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5377" y="2164922"/>
              <a:ext cx="1283959" cy="1107933"/>
            </a:xfrm>
            <a:prstGeom prst="rect">
              <a:avLst/>
            </a:prstGeom>
          </p:spPr>
        </p:pic>
        <p:pic>
          <p:nvPicPr>
            <p:cNvPr id="16" name="Picture 15">
              <a:extLst>
                <a:ext uri="{FF2B5EF4-FFF2-40B4-BE49-F238E27FC236}">
                  <a16:creationId xmlns:a16="http://schemas.microsoft.com/office/drawing/2014/main" id="{637D4FEE-C7C0-4D1B-BFB1-91846FB76A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3758" y="3252649"/>
              <a:ext cx="1560722" cy="1246583"/>
            </a:xfrm>
            <a:prstGeom prst="rect">
              <a:avLst/>
            </a:prstGeom>
          </p:spPr>
        </p:pic>
      </p:grpSp>
    </p:spTree>
    <p:extLst>
      <p:ext uri="{BB962C8B-B14F-4D97-AF65-F5344CB8AC3E}">
        <p14:creationId xmlns:p14="http://schemas.microsoft.com/office/powerpoint/2010/main" val="2925197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4294967295"/>
          </p:nvPr>
        </p:nvSpPr>
        <p:spPr>
          <a:xfrm>
            <a:off x="353321" y="3183998"/>
            <a:ext cx="11485357" cy="2971800"/>
          </a:xfrm>
        </p:spPr>
        <p:txBody>
          <a:bodyPr/>
          <a:lstStyle/>
          <a:p>
            <a:pPr eaLnBrk="1" hangingPunct="1">
              <a:buFontTx/>
              <a:buNone/>
            </a:pPr>
            <a:r>
              <a:rPr lang="en-US" altLang="en-US"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TSW </a:t>
            </a:r>
            <a:r>
              <a:rPr lang="en-US" altLang="en-US" b="1" dirty="0">
                <a:solidFill>
                  <a:schemeClr val="tx1"/>
                </a:solidFill>
                <a:latin typeface="Arial" panose="020B0604020202020204" pitchFamily="34" charset="0"/>
                <a:cs typeface="Arial" panose="020B0604020202020204" pitchFamily="34" charset="0"/>
              </a:rPr>
              <a:t>is a water-based polymer soil additive that powerfully binds </a:t>
            </a:r>
            <a:r>
              <a:rPr lang="en-US" altLang="en-US" b="1" dirty="0">
                <a:solidFill>
                  <a:schemeClr val="accent6">
                    <a:lumMod val="75000"/>
                  </a:schemeClr>
                </a:solidFill>
                <a:latin typeface="Arial" panose="020B0604020202020204" pitchFamily="34" charset="0"/>
                <a:cs typeface="Arial" panose="020B0604020202020204" pitchFamily="34" charset="0"/>
              </a:rPr>
              <a:t>EXISTING</a:t>
            </a:r>
            <a:r>
              <a:rPr lang="en-US" altLang="en-US" b="1" dirty="0">
                <a:solidFill>
                  <a:schemeClr val="tx1"/>
                </a:solidFill>
                <a:latin typeface="Arial" panose="020B0604020202020204" pitchFamily="34" charset="0"/>
                <a:cs typeface="Arial" panose="020B0604020202020204" pitchFamily="34" charset="0"/>
              </a:rPr>
              <a:t> soil particles into a hardened and moisture-resistant mass or </a:t>
            </a:r>
            <a:r>
              <a:rPr lang="en-US" altLang="en-US" b="1" dirty="0">
                <a:solidFill>
                  <a:srgbClr val="00B050"/>
                </a:solidFill>
                <a:latin typeface="Arial" panose="020B0604020202020204" pitchFamily="34" charset="0"/>
                <a:cs typeface="Arial" panose="020B0604020202020204" pitchFamily="34" charset="0"/>
              </a:rPr>
              <a:t>Eco-Friendly Waterproof Concrete Replacement</a:t>
            </a:r>
            <a:r>
              <a:rPr lang="en-US" altLang="en-US" b="1" dirty="0">
                <a:solidFill>
                  <a:schemeClr val="tx1"/>
                </a:solidFill>
                <a:latin typeface="Arial" panose="020B0604020202020204" pitchFamily="34" charset="0"/>
                <a:cs typeface="Arial" panose="020B0604020202020204" pitchFamily="34" charset="0"/>
              </a:rPr>
              <a:t>.  </a:t>
            </a:r>
          </a:p>
          <a:p>
            <a:pPr eaLnBrk="1" hangingPunct="1">
              <a:buFontTx/>
              <a:buNone/>
            </a:pPr>
            <a:r>
              <a:rPr lang="en-US" altLang="en-US"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TSW </a:t>
            </a:r>
            <a:r>
              <a:rPr lang="en-US" altLang="en-US" b="1" dirty="0">
                <a:solidFill>
                  <a:schemeClr val="tx1"/>
                </a:solidFill>
                <a:latin typeface="Arial" panose="020B0604020202020204" pitchFamily="34" charset="0"/>
                <a:cs typeface="Arial" panose="020B0604020202020204" pitchFamily="34" charset="0"/>
              </a:rPr>
              <a:t>will 			(1) </a:t>
            </a:r>
            <a:r>
              <a:rPr lang="en-US" altLang="en-US" b="1" dirty="0">
                <a:solidFill>
                  <a:srgbClr val="0070C0"/>
                </a:solidFill>
                <a:latin typeface="Arial" panose="020B0604020202020204" pitchFamily="34" charset="0"/>
                <a:cs typeface="Arial" panose="020B0604020202020204" pitchFamily="34" charset="0"/>
              </a:rPr>
              <a:t>stabilize and waterproof road bases</a:t>
            </a:r>
            <a:r>
              <a:rPr lang="en-US" altLang="en-US" b="1" dirty="0">
                <a:solidFill>
                  <a:schemeClr val="tx1"/>
                </a:solidFill>
                <a:latin typeface="Arial" panose="020B0604020202020204" pitchFamily="34" charset="0"/>
                <a:cs typeface="Arial" panose="020B0604020202020204" pitchFamily="34" charset="0"/>
              </a:rPr>
              <a:t>, </a:t>
            </a:r>
          </a:p>
          <a:p>
            <a:pPr eaLnBrk="1" hangingPunct="1">
              <a:buFontTx/>
              <a:buNone/>
            </a:pPr>
            <a:r>
              <a:rPr lang="en-US" altLang="en-US" b="1" dirty="0">
                <a:solidFill>
                  <a:schemeClr val="tx1"/>
                </a:solidFill>
                <a:latin typeface="Arial" panose="020B0604020202020204" pitchFamily="34" charset="0"/>
                <a:cs typeface="Arial" panose="020B0604020202020204" pitchFamily="34" charset="0"/>
              </a:rPr>
              <a:t>					(2) </a:t>
            </a:r>
            <a:r>
              <a:rPr lang="en-US" altLang="en-US" b="1" dirty="0">
                <a:solidFill>
                  <a:srgbClr val="0070C0"/>
                </a:solidFill>
                <a:latin typeface="Arial" panose="020B0604020202020204" pitchFamily="34" charset="0"/>
                <a:cs typeface="Arial" panose="020B0604020202020204" pitchFamily="34" charset="0"/>
              </a:rPr>
              <a:t>prevent soil erosion</a:t>
            </a:r>
            <a:r>
              <a:rPr lang="en-US" altLang="en-US" b="1" dirty="0">
                <a:solidFill>
                  <a:schemeClr val="tx1"/>
                </a:solidFill>
                <a:latin typeface="Arial" panose="020B0604020202020204" pitchFamily="34" charset="0"/>
                <a:cs typeface="Arial" panose="020B0604020202020204" pitchFamily="34" charset="0"/>
              </a:rPr>
              <a:t> </a:t>
            </a:r>
          </a:p>
          <a:p>
            <a:pPr eaLnBrk="1" hangingPunct="1">
              <a:buFontTx/>
              <a:buNone/>
            </a:pPr>
            <a:r>
              <a:rPr lang="en-US" altLang="en-US" b="1" dirty="0">
                <a:solidFill>
                  <a:schemeClr val="tx1"/>
                </a:solidFill>
                <a:latin typeface="Arial" panose="020B0604020202020204" pitchFamily="34" charset="0"/>
                <a:cs typeface="Arial" panose="020B0604020202020204" pitchFamily="34" charset="0"/>
              </a:rPr>
              <a:t>					(3) </a:t>
            </a:r>
            <a:r>
              <a:rPr lang="en-US" altLang="en-US" b="1" dirty="0">
                <a:solidFill>
                  <a:srgbClr val="0070C0"/>
                </a:solidFill>
                <a:latin typeface="Arial" panose="020B0604020202020204" pitchFamily="34" charset="0"/>
                <a:cs typeface="Arial" panose="020B0604020202020204" pitchFamily="34" charset="0"/>
              </a:rPr>
              <a:t>pavement for dirt and, un-improved roads</a:t>
            </a:r>
            <a:endParaRPr lang="en-US" altLang="en-US" dirty="0">
              <a:solidFill>
                <a:schemeClr val="tx1"/>
              </a:solidFill>
              <a:latin typeface="Arial" panose="020B0604020202020204" pitchFamily="34" charset="0"/>
              <a:cs typeface="Arial" panose="020B0604020202020204" pitchFamily="34" charset="0"/>
            </a:endParaRPr>
          </a:p>
        </p:txBody>
      </p:sp>
      <p:pic>
        <p:nvPicPr>
          <p:cNvPr id="14339" name="Picture 4" descr="C:\PHOTOS\SCI-1\CHICO\DAVID VANOVER\687160-R1-10A.jpg"/>
          <p:cNvPicPr>
            <a:picLocks noChangeAspect="1" noChangeArrowheads="1"/>
          </p:cNvPicPr>
          <p:nvPr/>
        </p:nvPicPr>
        <p:blipFill>
          <a:blip r:embed="rId2">
            <a:extLst>
              <a:ext uri="{28A0092B-C50C-407E-A947-70E740481C1C}">
                <a14:useLocalDpi xmlns:a14="http://schemas.microsoft.com/office/drawing/2010/main" val="0"/>
              </a:ext>
            </a:extLst>
          </a:blip>
          <a:srcRect l="3333" t="52467" r="7500" b="20390"/>
          <a:stretch>
            <a:fillRect/>
          </a:stretch>
        </p:blipFill>
        <p:spPr bwMode="auto">
          <a:xfrm>
            <a:off x="972489" y="901757"/>
            <a:ext cx="10521067" cy="212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524000" y="200580"/>
            <a:ext cx="9144000" cy="762000"/>
          </a:xfrm>
          <a:prstGeom prst="rect">
            <a:avLst/>
          </a:prstGeom>
        </p:spPr>
        <p:txBody>
          <a:bodyPr/>
          <a:lstStyle/>
          <a:p>
            <a:pPr algn="ctr" eaLnBrk="1" hangingPunct="1">
              <a:defRPr/>
            </a:pPr>
            <a:r>
              <a:rPr lang="en-US" sz="4000" b="1" kern="0" spc="-50" dirty="0">
                <a:solidFill>
                  <a:srgbClr val="002060"/>
                </a:solidFill>
                <a:latin typeface="Stencil Std" panose="04020904080802020404" pitchFamily="82" charset="0"/>
                <a:ea typeface="+mn-ea"/>
                <a:cs typeface="Times New Roman" pitchFamily="18" charset="0"/>
              </a:rPr>
              <a:t>TOP-SEAL White (TSW)</a:t>
            </a:r>
          </a:p>
          <a:p>
            <a:pPr algn="ctr" eaLnBrk="1" hangingPunct="1">
              <a:defRPr/>
            </a:pPr>
            <a:br>
              <a:rPr lang="en-US" sz="2800" b="1" i="1" kern="0" spc="-50" dirty="0">
                <a:solidFill>
                  <a:schemeClr val="accent2"/>
                </a:solidFill>
                <a:latin typeface="Arial Black" pitchFamily="34" charset="0"/>
                <a:ea typeface="+mn-ea"/>
                <a:cs typeface="Times New Roman" pitchFamily="18" charset="0"/>
              </a:rPr>
            </a:br>
            <a:endParaRPr lang="en-US" sz="2800" kern="0" spc="-50" dirty="0">
              <a:solidFill>
                <a:schemeClr val="tx2"/>
              </a:solidFill>
              <a:latin typeface="Arial Black" pitchFamily="34" charset="0"/>
              <a:ea typeface="+mn-ea"/>
              <a:cs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984108" y="1580723"/>
            <a:ext cx="10755476"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indent="457200">
              <a:spcBef>
                <a:spcPct val="20000"/>
              </a:spcBef>
              <a:buClr>
                <a:schemeClr val="accent1"/>
              </a:buClr>
              <a:buSzPct val="70000"/>
              <a:buFont typeface="Wingdings 2" panose="05020102010507070707" pitchFamily="18" charset="2"/>
              <a:buChar char=""/>
              <a:tabLst>
                <a:tab pos="685800" algn="l"/>
              </a:tabLst>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tabLst>
                <a:tab pos="685800" algn="l"/>
              </a:tabLst>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tabLst>
                <a:tab pos="685800" algn="l"/>
              </a:tabLst>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tabLst>
                <a:tab pos="685800" algn="l"/>
              </a:tabLst>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9pPr>
          </a:lstStyle>
          <a:p>
            <a:pPr>
              <a:spcBef>
                <a:spcPct val="0"/>
              </a:spcBef>
              <a:buClrTx/>
              <a:buSzTx/>
              <a:buFontTx/>
              <a:buNone/>
            </a:pPr>
            <a:r>
              <a:rPr lang="en-US" altLang="en-US" sz="1200" dirty="0">
                <a:solidFill>
                  <a:schemeClr val="tx1"/>
                </a:solidFill>
                <a:latin typeface="Arial" panose="020B0604020202020204" pitchFamily="34" charset="0"/>
                <a:cs typeface="Times New Roman" panose="02020603050405020304" pitchFamily="18" charset="0"/>
              </a:rPr>
              <a:t> </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Paved and Unpaved Road Bases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Airfields, Runways, Helicopter Landing Pads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Landfills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Embankments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Foundations For Homes &amp; Commercial Buildings </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Driveways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Slope Erosion Control</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Water Retention Basins &amp; Pond Linings</a:t>
            </a:r>
            <a:endParaRPr lang="en-US" altLang="en-US" sz="2400" dirty="0">
              <a:solidFill>
                <a:srgbClr val="002060"/>
              </a:solidFill>
              <a:latin typeface="Arial Narrow" panose="020B0606020202030204" pitchFamily="34" charset="0"/>
              <a:cs typeface="Times New Roman" panose="02020603050405020304" pitchFamily="18" charset="0"/>
            </a:endParaRP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Cart Paths, Golf Courses</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Base Stabilization</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Military Convoy &amp; Tank Trails</a:t>
            </a:r>
          </a:p>
          <a:p>
            <a:pPr>
              <a:spcBef>
                <a:spcPct val="0"/>
              </a:spcBef>
              <a:buClrTx/>
              <a:buSzTx/>
              <a:buFont typeface="Wingdings" panose="05000000000000000000" pitchFamily="2" charset="2"/>
              <a:buChar char="Ø"/>
            </a:pPr>
            <a:r>
              <a:rPr lang="en-US" altLang="en-US" sz="2400" b="1" dirty="0">
                <a:solidFill>
                  <a:srgbClr val="002060"/>
                </a:solidFill>
                <a:latin typeface="Arial Narrow" panose="020B0606020202030204" pitchFamily="34" charset="0"/>
                <a:cs typeface="Times New Roman" panose="02020603050405020304" pitchFamily="18" charset="0"/>
              </a:rPr>
              <a:t>Solar Energy Farms/Albedo Bifacial Solar Field – TSW Albedo</a:t>
            </a:r>
          </a:p>
          <a:p>
            <a:pPr>
              <a:spcBef>
                <a:spcPct val="0"/>
              </a:spcBef>
              <a:buClrTx/>
              <a:buSzTx/>
              <a:buFont typeface="Wingdings" panose="05000000000000000000" pitchFamily="2" charset="2"/>
              <a:buChar char="Ø"/>
            </a:pPr>
            <a:endParaRPr lang="en-US" altLang="en-US" sz="2400" b="1" dirty="0">
              <a:solidFill>
                <a:srgbClr val="002060"/>
              </a:solidFill>
              <a:latin typeface="Arial Narrow" panose="020B0606020202030204" pitchFamily="34" charset="0"/>
              <a:cs typeface="Times New Roman" panose="02020603050405020304" pitchFamily="18" charset="0"/>
            </a:endParaRPr>
          </a:p>
        </p:txBody>
      </p:sp>
      <p:sp>
        <p:nvSpPr>
          <p:cNvPr id="16387" name="TextBox 2"/>
          <p:cNvSpPr txBox="1">
            <a:spLocks noChangeArrowheads="1"/>
          </p:cNvSpPr>
          <p:nvPr/>
        </p:nvSpPr>
        <p:spPr bwMode="auto">
          <a:xfrm>
            <a:off x="1358273" y="364598"/>
            <a:ext cx="10073777" cy="1046440"/>
          </a:xfrm>
          <a:prstGeom prst="rect">
            <a:avLst/>
          </a:prstGeom>
          <a:noFill/>
          <a:ln w="9525">
            <a:noFill/>
            <a:miter lim="800000"/>
            <a:headEnd/>
            <a:tailEnd/>
          </a:ln>
        </p:spPr>
        <p:txBody>
          <a:bodyPr wrap="square" lIns="0" tIns="0" rIns="0" bIns="0">
            <a:spAutoFit/>
          </a:bodyPr>
          <a:lstStyle/>
          <a:p>
            <a:pPr indent="457200" algn="ctr" eaLnBrk="1" hangingPunct="1">
              <a:tabLst>
                <a:tab pos="685800" algn="l"/>
              </a:tabLst>
              <a:defRPr/>
            </a:pPr>
            <a:r>
              <a:rPr lang="en-US" sz="3600" b="1" dirty="0">
                <a:solidFill>
                  <a:srgbClr val="002060"/>
                </a:solidFill>
                <a:latin typeface="Stencil Std" panose="04020904080802020404" pitchFamily="82" charset="0"/>
                <a:ea typeface="+mn-ea"/>
                <a:cs typeface="Times New Roman" pitchFamily="18" charset="0"/>
              </a:rPr>
              <a:t>TOP-SEAL White</a:t>
            </a:r>
          </a:p>
          <a:p>
            <a:pPr indent="457200" algn="ctr" eaLnBrk="1" hangingPunct="1">
              <a:tabLst>
                <a:tab pos="685800" algn="l"/>
              </a:tabLst>
              <a:defRPr/>
            </a:pPr>
            <a:r>
              <a:rPr lang="en-US" sz="3200" b="1" spc="-150" dirty="0">
                <a:solidFill>
                  <a:srgbClr val="C00000"/>
                </a:solidFill>
                <a:latin typeface="Arial Black" pitchFamily="34" charset="0"/>
                <a:ea typeface="+mn-ea"/>
                <a:cs typeface="Times New Roman" pitchFamily="18" charset="0"/>
              </a:rPr>
              <a:t>CONSTRUCTION &amp; RECONSTRUCTION</a:t>
            </a:r>
            <a:endParaRPr lang="en-US" sz="3200" spc="-150" dirty="0">
              <a:solidFill>
                <a:srgbClr val="C00000"/>
              </a:solidFill>
              <a:latin typeface="Arial Black" pitchFamily="34" charset="0"/>
              <a:ea typeface="+mn-ea"/>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ChangeArrowheads="1"/>
          </p:cNvSpPr>
          <p:nvPr/>
        </p:nvSpPr>
        <p:spPr bwMode="auto">
          <a:xfrm>
            <a:off x="287031" y="870400"/>
            <a:ext cx="1160837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a:spcBef>
                <a:spcPct val="0"/>
              </a:spcBef>
              <a:buClrTx/>
              <a:buSzTx/>
              <a:buFontTx/>
              <a:buNone/>
            </a:pP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1050" dirty="0">
                <a:solidFill>
                  <a:schemeClr val="tx1"/>
                </a:solidFill>
                <a:latin typeface="Arial" panose="020B0604020202020204" pitchFamily="34" charset="0"/>
                <a:cs typeface="Times New Roman" panose="02020603050405020304" pitchFamily="18" charset="0"/>
              </a:rPr>
              <a:t> </a:t>
            </a:r>
            <a:r>
              <a:rPr lang="en-US" altLang="en-US" sz="2400" b="1" dirty="0">
                <a:solidFill>
                  <a:schemeClr val="accent6">
                    <a:lumMod val="50000"/>
                  </a:schemeClr>
                </a:solidFill>
                <a:latin typeface="Arial" panose="020B0604020202020204" pitchFamily="34" charset="0"/>
                <a:cs typeface="Times New Roman" panose="02020603050405020304" pitchFamily="18" charset="0"/>
              </a:rPr>
              <a:t>After being evenly and thoroughly distributed into the soil, and with good compaction, Top-Seal will begin the process</a:t>
            </a:r>
            <a:r>
              <a:rPr lang="en-US" altLang="en-US" sz="2400" b="1" dirty="0">
                <a:solidFill>
                  <a:schemeClr val="tx1"/>
                </a:solidFill>
                <a:latin typeface="Arial" panose="020B0604020202020204" pitchFamily="34" charset="0"/>
                <a:cs typeface="Times New Roman" panose="02020603050405020304" pitchFamily="18" charset="0"/>
              </a:rPr>
              <a:t> </a:t>
            </a:r>
            <a:r>
              <a:rPr lang="en-US" altLang="en-US" sz="2400" b="1" dirty="0">
                <a:solidFill>
                  <a:schemeClr val="accent6">
                    <a:lumMod val="50000"/>
                  </a:schemeClr>
                </a:solidFill>
                <a:latin typeface="Arial" panose="020B0604020202020204" pitchFamily="34" charset="0"/>
                <a:cs typeface="Times New Roman" panose="02020603050405020304" pitchFamily="18" charset="0"/>
              </a:rPr>
              <a:t>of</a:t>
            </a:r>
            <a:r>
              <a:rPr lang="en-US" altLang="en-US" sz="2400" b="1" dirty="0">
                <a:solidFill>
                  <a:schemeClr val="tx1"/>
                </a:solidFill>
                <a:latin typeface="Arial" panose="020B0604020202020204" pitchFamily="34" charset="0"/>
                <a:cs typeface="Times New Roman" panose="02020603050405020304" pitchFamily="18" charset="0"/>
              </a:rPr>
              <a:t> </a:t>
            </a:r>
            <a:r>
              <a:rPr lang="en-US" altLang="en-US" sz="2400" b="1" dirty="0">
                <a:solidFill>
                  <a:srgbClr val="0070C0"/>
                </a:solidFill>
                <a:latin typeface="Arial" panose="020B0604020202020204" pitchFamily="34" charset="0"/>
                <a:cs typeface="Times New Roman" panose="02020603050405020304" pitchFamily="18" charset="0"/>
              </a:rPr>
              <a:t>irreversibly transforming from a liquid to a solid</a:t>
            </a:r>
            <a:r>
              <a:rPr lang="en-US" altLang="en-US" sz="2400" b="1" dirty="0">
                <a:solidFill>
                  <a:schemeClr val="tx1"/>
                </a:solidFill>
                <a:latin typeface="Arial" panose="020B0604020202020204" pitchFamily="34" charset="0"/>
                <a:cs typeface="Times New Roman" panose="02020603050405020304" pitchFamily="18" charset="0"/>
              </a:rPr>
              <a:t>.  </a:t>
            </a: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400" b="1" dirty="0">
                <a:solidFill>
                  <a:schemeClr val="accent6">
                    <a:lumMod val="50000"/>
                  </a:schemeClr>
                </a:solidFill>
                <a:latin typeface="Arial" panose="020B0604020202020204" pitchFamily="34" charset="0"/>
                <a:cs typeface="Times New Roman" panose="02020603050405020304" pitchFamily="18" charset="0"/>
              </a:rPr>
              <a:t>The product continues to interact with the soil as a hardening agent that dramatically </a:t>
            </a:r>
            <a:r>
              <a:rPr lang="en-US" altLang="en-US" sz="2400" b="1" dirty="0">
                <a:solidFill>
                  <a:srgbClr val="0000FF"/>
                </a:solidFill>
                <a:latin typeface="Arial" panose="020B0604020202020204" pitchFamily="34" charset="0"/>
                <a:cs typeface="Times New Roman" panose="02020603050405020304" pitchFamily="18" charset="0"/>
              </a:rPr>
              <a:t>increases soil strength </a:t>
            </a:r>
            <a:r>
              <a:rPr lang="en-US" altLang="en-US" sz="2400" b="1" dirty="0">
                <a:solidFill>
                  <a:schemeClr val="accent6">
                    <a:lumMod val="50000"/>
                  </a:schemeClr>
                </a:solidFill>
                <a:latin typeface="Arial" panose="020B0604020202020204" pitchFamily="34" charset="0"/>
                <a:cs typeface="Times New Roman" panose="02020603050405020304" pitchFamily="18" charset="0"/>
              </a:rPr>
              <a:t>and</a:t>
            </a:r>
            <a:r>
              <a:rPr lang="en-US" altLang="en-US" sz="2400" b="1" dirty="0">
                <a:solidFill>
                  <a:schemeClr val="tx1"/>
                </a:solidFill>
                <a:latin typeface="Arial" panose="020B0604020202020204" pitchFamily="34" charset="0"/>
                <a:cs typeface="Times New Roman" panose="02020603050405020304" pitchFamily="18" charset="0"/>
              </a:rPr>
              <a:t> </a:t>
            </a:r>
            <a:r>
              <a:rPr lang="en-US" altLang="en-US" sz="2400" b="1" dirty="0">
                <a:solidFill>
                  <a:srgbClr val="0000FF"/>
                </a:solidFill>
                <a:latin typeface="Arial" panose="020B0604020202020204" pitchFamily="34" charset="0"/>
                <a:cs typeface="Times New Roman" panose="02020603050405020304" pitchFamily="18" charset="0"/>
              </a:rPr>
              <a:t>resistance to moisture</a:t>
            </a:r>
            <a:r>
              <a:rPr lang="en-US" altLang="en-US" sz="2400" b="1" dirty="0">
                <a:solidFill>
                  <a:schemeClr val="tx1"/>
                </a:solidFill>
                <a:latin typeface="Arial" panose="020B0604020202020204" pitchFamily="34" charset="0"/>
                <a:cs typeface="Times New Roman" panose="02020603050405020304" pitchFamily="18" charset="0"/>
              </a:rPr>
              <a:t>.</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1200" dirty="0">
                <a:solidFill>
                  <a:schemeClr val="tx1"/>
                </a:solidFill>
                <a:latin typeface="Arial" panose="020B0604020202020204" pitchFamily="34" charset="0"/>
                <a:cs typeface="Times New Roman" panose="02020603050405020304" pitchFamily="18" charset="0"/>
              </a:rPr>
              <a:t> </a:t>
            </a:r>
          </a:p>
          <a:p>
            <a:pPr algn="ct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16387" name="TextBox 3"/>
          <p:cNvSpPr txBox="1">
            <a:spLocks noChangeArrowheads="1"/>
          </p:cNvSpPr>
          <p:nvPr/>
        </p:nvSpPr>
        <p:spPr bwMode="auto">
          <a:xfrm>
            <a:off x="1524000" y="30480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chemeClr val="accent6">
                    <a:lumMod val="50000"/>
                  </a:schemeClr>
                </a:solidFill>
                <a:latin typeface="Stencil Std" panose="04020904080802020404" pitchFamily="82" charset="0"/>
                <a:cs typeface="Times New Roman" panose="02020603050405020304" pitchFamily="18" charset="0"/>
              </a:rPr>
              <a:t>HOW DOES TOP-SEAL WORK?</a:t>
            </a:r>
          </a:p>
        </p:txBody>
      </p:sp>
      <p:grpSp>
        <p:nvGrpSpPr>
          <p:cNvPr id="2" name="Group 1">
            <a:extLst>
              <a:ext uri="{FF2B5EF4-FFF2-40B4-BE49-F238E27FC236}">
                <a16:creationId xmlns:a16="http://schemas.microsoft.com/office/drawing/2014/main" id="{B75816A7-7E58-4E43-976D-ECC05D90F97E}"/>
              </a:ext>
            </a:extLst>
          </p:cNvPr>
          <p:cNvGrpSpPr/>
          <p:nvPr/>
        </p:nvGrpSpPr>
        <p:grpSpPr>
          <a:xfrm>
            <a:off x="1524000" y="2362200"/>
            <a:ext cx="9220200" cy="2686044"/>
            <a:chOff x="0" y="2362200"/>
            <a:chExt cx="9220200" cy="2686044"/>
          </a:xfrm>
        </p:grpSpPr>
        <p:pic>
          <p:nvPicPr>
            <p:cNvPr id="5" name="Picture 2" descr="Related image">
              <a:extLst>
                <a:ext uri="{FF2B5EF4-FFF2-40B4-BE49-F238E27FC236}">
                  <a16:creationId xmlns:a16="http://schemas.microsoft.com/office/drawing/2014/main" id="{6D1B2D5A-995F-46D2-ADCB-89EC233EFC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9965" y="2362200"/>
              <a:ext cx="3044035" cy="22932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road soil compactor truck">
              <a:extLst>
                <a:ext uri="{FF2B5EF4-FFF2-40B4-BE49-F238E27FC236}">
                  <a16:creationId xmlns:a16="http://schemas.microsoft.com/office/drawing/2014/main" id="{E1F72065-4DD6-4242-AD29-0256B3D825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362200"/>
              <a:ext cx="3044035" cy="22982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Road Grader machine">
              <a:extLst>
                <a:ext uri="{FF2B5EF4-FFF2-40B4-BE49-F238E27FC236}">
                  <a16:creationId xmlns:a16="http://schemas.microsoft.com/office/drawing/2014/main" id="{6DC120C9-30D0-4635-9274-D6FB380DF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2200"/>
              <a:ext cx="3733800" cy="22932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3C13C29-E32E-4125-B40D-13F0C3C5F94E}"/>
                </a:ext>
              </a:extLst>
            </p:cNvPr>
            <p:cNvSpPr/>
            <p:nvPr/>
          </p:nvSpPr>
          <p:spPr>
            <a:xfrm>
              <a:off x="3124200" y="4625765"/>
              <a:ext cx="6096000" cy="400110"/>
            </a:xfrm>
            <a:prstGeom prst="rect">
              <a:avLst/>
            </a:prstGeom>
          </p:spPr>
          <p:txBody>
            <a:bodyPr wrap="square">
              <a:spAutoFit/>
            </a:bodyPr>
            <a:lstStyle/>
            <a:p>
              <a:pPr lvl="8"/>
              <a:r>
                <a:rPr lang="en-US" dirty="0">
                  <a:solidFill>
                    <a:srgbClr val="002060"/>
                  </a:solidFill>
                  <a:effectLst>
                    <a:outerShdw blurRad="38100" dist="38100" dir="2700000" algn="tl">
                      <a:srgbClr val="000000">
                        <a:alpha val="43137"/>
                      </a:srgbClr>
                    </a:outerShdw>
                  </a:effectLst>
                </a:rPr>
                <a:t>* Water Sprayer </a:t>
              </a:r>
            </a:p>
          </p:txBody>
        </p:sp>
        <p:sp>
          <p:nvSpPr>
            <p:cNvPr id="9" name="Rectangle 8">
              <a:extLst>
                <a:ext uri="{FF2B5EF4-FFF2-40B4-BE49-F238E27FC236}">
                  <a16:creationId xmlns:a16="http://schemas.microsoft.com/office/drawing/2014/main" id="{DABB8B08-E92E-4FB7-9857-632AA95C025F}"/>
                </a:ext>
              </a:extLst>
            </p:cNvPr>
            <p:cNvSpPr/>
            <p:nvPr/>
          </p:nvSpPr>
          <p:spPr>
            <a:xfrm>
              <a:off x="2057400" y="4648134"/>
              <a:ext cx="5638800" cy="400110"/>
            </a:xfrm>
            <a:prstGeom prst="rect">
              <a:avLst/>
            </a:prstGeom>
          </p:spPr>
          <p:txBody>
            <a:bodyPr wrap="square">
              <a:spAutoFit/>
            </a:bodyPr>
            <a:lstStyle/>
            <a:p>
              <a:pPr lvl="4" algn="just"/>
              <a:r>
                <a:rPr lang="en-US" dirty="0">
                  <a:solidFill>
                    <a:srgbClr val="002060"/>
                  </a:solidFill>
                  <a:effectLst>
                    <a:outerShdw blurRad="38100" dist="38100" dir="2700000" algn="tl">
                      <a:srgbClr val="000000">
                        <a:alpha val="43137"/>
                      </a:srgbClr>
                    </a:outerShdw>
                  </a:effectLst>
                </a:rPr>
                <a:t>* Soil Compactor</a:t>
              </a:r>
            </a:p>
          </p:txBody>
        </p:sp>
        <p:sp>
          <p:nvSpPr>
            <p:cNvPr id="10" name="Rectangle 9">
              <a:extLst>
                <a:ext uri="{FF2B5EF4-FFF2-40B4-BE49-F238E27FC236}">
                  <a16:creationId xmlns:a16="http://schemas.microsoft.com/office/drawing/2014/main" id="{1585943E-A931-4C16-9C68-87708AA8C1EF}"/>
                </a:ext>
              </a:extLst>
            </p:cNvPr>
            <p:cNvSpPr/>
            <p:nvPr/>
          </p:nvSpPr>
          <p:spPr>
            <a:xfrm>
              <a:off x="838200" y="4645605"/>
              <a:ext cx="2362200" cy="400110"/>
            </a:xfrm>
            <a:prstGeom prst="rect">
              <a:avLst/>
            </a:prstGeom>
          </p:spPr>
          <p:txBody>
            <a:bodyPr wrap="square">
              <a:spAutoFit/>
            </a:bodyPr>
            <a:lstStyle/>
            <a:p>
              <a:pPr algn="just"/>
              <a:r>
                <a:rPr lang="en-US" dirty="0">
                  <a:solidFill>
                    <a:srgbClr val="002060"/>
                  </a:solidFill>
                  <a:effectLst>
                    <a:outerShdw blurRad="38100" dist="38100" dir="2700000" algn="tl">
                      <a:srgbClr val="000000">
                        <a:alpha val="43137"/>
                      </a:srgbClr>
                    </a:outerShdw>
                  </a:effectLst>
                </a:rPr>
                <a:t>* Soil Grader</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1524000" y="1295400"/>
            <a:ext cx="9144000" cy="4114800"/>
          </a:xfrm>
          <a:prstGeom prst="rect">
            <a:avLst/>
          </a:prstGeom>
          <a:noFill/>
          <a:ln w="9525">
            <a:noFill/>
            <a:miter lim="800000"/>
            <a:headEnd/>
            <a:tailEnd/>
          </a:ln>
        </p:spPr>
        <p:txBody>
          <a:bodyPr/>
          <a:lstStyle/>
          <a:p>
            <a:pPr algn="ctr" eaLnBrk="1" hangingPunct="1">
              <a:spcBef>
                <a:spcPct val="20000"/>
              </a:spcBef>
              <a:buClr>
                <a:schemeClr val="accent1"/>
              </a:buClr>
              <a:buSzPct val="70000"/>
              <a:defRPr/>
            </a:pPr>
            <a:endParaRPr lang="en-US" sz="2600" b="1" dirty="0">
              <a:solidFill>
                <a:schemeClr val="tx2"/>
              </a:solidFill>
              <a:latin typeface="+mn-lt"/>
              <a:ea typeface="+mn-ea"/>
            </a:endParaRPr>
          </a:p>
        </p:txBody>
      </p:sp>
      <p:pic>
        <p:nvPicPr>
          <p:cNvPr id="22531" name="Picture 3" descr="C:\PHOTOS\TEMP HOLDING-2\2010-03-07 MEXICO-1\MEXICO 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220191"/>
            <a:ext cx="5710673" cy="423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ontent Placeholder 2"/>
          <p:cNvSpPr>
            <a:spLocks noGrp="1"/>
          </p:cNvSpPr>
          <p:nvPr>
            <p:ph idx="4294967295"/>
          </p:nvPr>
        </p:nvSpPr>
        <p:spPr>
          <a:xfrm>
            <a:off x="1524000" y="1524000"/>
            <a:ext cx="9144000" cy="4114800"/>
          </a:xfrm>
        </p:spPr>
        <p:txBody>
          <a:bodyPr/>
          <a:lstStyle/>
          <a:p>
            <a:pPr marL="0" indent="0" algn="ctr" eaLnBrk="1" hangingPunct="1">
              <a:buNone/>
            </a:pPr>
            <a:endParaRPr lang="en-US" altLang="en-US" sz="800" b="1" dirty="0"/>
          </a:p>
          <a:p>
            <a:pPr marL="0" indent="0" algn="ctr" eaLnBrk="1" hangingPunct="1">
              <a:buNone/>
            </a:pPr>
            <a:r>
              <a:rPr lang="en-US" altLang="en-US" sz="2600" b="1" dirty="0">
                <a:solidFill>
                  <a:srgbClr val="002060"/>
                </a:solidFill>
              </a:rPr>
              <a:t>BEFORE &amp; AFTER TSW</a:t>
            </a:r>
            <a:r>
              <a:rPr lang="en-US" altLang="en-US" sz="2600" b="1" baseline="30000" dirty="0">
                <a:solidFill>
                  <a:srgbClr val="002060"/>
                </a:solidFill>
              </a:rPr>
              <a:t>TM</a:t>
            </a:r>
            <a:r>
              <a:rPr lang="en-US" altLang="en-US" sz="2600" b="1" dirty="0">
                <a:solidFill>
                  <a:srgbClr val="002060"/>
                </a:solidFill>
              </a:rPr>
              <a:t> in CHILE, SOUTH AMERICA</a:t>
            </a:r>
          </a:p>
        </p:txBody>
      </p:sp>
      <p:pic>
        <p:nvPicPr>
          <p:cNvPr id="22533" name="Picture 2" descr="C:\PHOTOS\TEMP HOLDING-2\2010-03-07 MEXICO-1\MEXICO 032.JPG"/>
          <p:cNvPicPr>
            <a:picLocks noChangeAspect="1" noChangeArrowheads="1"/>
          </p:cNvPicPr>
          <p:nvPr/>
        </p:nvPicPr>
        <p:blipFill>
          <a:blip r:embed="rId3">
            <a:extLst>
              <a:ext uri="{28A0092B-C50C-407E-A947-70E740481C1C}">
                <a14:useLocalDpi xmlns:a14="http://schemas.microsoft.com/office/drawing/2010/main" val="0"/>
              </a:ext>
            </a:extLst>
          </a:blip>
          <a:srcRect l="13635"/>
          <a:stretch>
            <a:fillRect/>
          </a:stretch>
        </p:blipFill>
        <p:spPr bwMode="auto">
          <a:xfrm>
            <a:off x="524858" y="2209800"/>
            <a:ext cx="5420658" cy="425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24000" y="381001"/>
            <a:ext cx="9144000" cy="1184275"/>
          </a:xfrm>
          <a:prstGeom prst="rect">
            <a:avLst/>
          </a:prstGeom>
        </p:spPr>
        <p:txBody>
          <a:bodyPr>
            <a:spAutoFit/>
          </a:bodyPr>
          <a:lstStyle/>
          <a:p>
            <a:pPr algn="ctr" eaLnBrk="1" hangingPunct="1">
              <a:defRPr/>
            </a:pPr>
            <a:r>
              <a:rPr lang="en-US" sz="4000" b="1" spc="-50" dirty="0">
                <a:solidFill>
                  <a:schemeClr val="accent6">
                    <a:lumMod val="50000"/>
                  </a:schemeClr>
                </a:solidFill>
                <a:latin typeface="Stencil Std" panose="04020904080802020404" pitchFamily="82" charset="0"/>
                <a:ea typeface="+mn-ea"/>
                <a:cs typeface="Times New Roman" pitchFamily="18" charset="0"/>
              </a:rPr>
              <a:t>BASE STABILIZATION</a:t>
            </a:r>
          </a:p>
          <a:p>
            <a:pPr algn="ctr" eaLnBrk="1" hangingPunct="1">
              <a:defRPr/>
            </a:pPr>
            <a:r>
              <a:rPr lang="en-US" sz="3100" b="1" spc="-50" dirty="0">
                <a:solidFill>
                  <a:srgbClr val="C00000"/>
                </a:solidFill>
                <a:latin typeface="Arial Black" pitchFamily="34" charset="0"/>
                <a:ea typeface="+mn-ea"/>
                <a:cs typeface="Times New Roman" pitchFamily="18" charset="0"/>
              </a:rPr>
              <a:t>A CLOSER LOOK</a:t>
            </a:r>
            <a:endParaRPr lang="en-US" sz="3100" spc="-50" dirty="0">
              <a:solidFill>
                <a:srgbClr val="C00000"/>
              </a:solidFill>
              <a:latin typeface="Arial" charset="0"/>
              <a:ea typeface="+mn-ea"/>
              <a:cs typeface="Arial" charset="0"/>
            </a:endParaRPr>
          </a:p>
        </p:txBody>
      </p:sp>
      <p:pic>
        <p:nvPicPr>
          <p:cNvPr id="3" name="Picture 2">
            <a:hlinkClick r:id="rId4" action="ppaction://hlinkfile"/>
            <a:extLst>
              <a:ext uri="{FF2B5EF4-FFF2-40B4-BE49-F238E27FC236}">
                <a16:creationId xmlns:a16="http://schemas.microsoft.com/office/drawing/2014/main" id="{DCADA188-AF92-4844-A08A-EC2E4EAEC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0817" y="4715608"/>
            <a:ext cx="2450388" cy="1691270"/>
          </a:xfrm>
          <a:prstGeom prst="rect">
            <a:avLst/>
          </a:prstGeom>
        </p:spPr>
      </p:pic>
      <p:pic>
        <p:nvPicPr>
          <p:cNvPr id="4" name="Picture 3">
            <a:extLst>
              <a:ext uri="{FF2B5EF4-FFF2-40B4-BE49-F238E27FC236}">
                <a16:creationId xmlns:a16="http://schemas.microsoft.com/office/drawing/2014/main" id="{E0F6910A-64F6-4830-8064-CD26026F28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0104" y="4872447"/>
            <a:ext cx="1766797" cy="1514009"/>
          </a:xfrm>
          <a:prstGeom prst="rect">
            <a:avLst/>
          </a:prstGeom>
        </p:spPr>
      </p:pic>
      <p:pic>
        <p:nvPicPr>
          <p:cNvPr id="7" name="Picture 6">
            <a:extLst>
              <a:ext uri="{FF2B5EF4-FFF2-40B4-BE49-F238E27FC236}">
                <a16:creationId xmlns:a16="http://schemas.microsoft.com/office/drawing/2014/main" id="{CC89E691-7913-4579-85E0-A650883293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189" y="4876119"/>
            <a:ext cx="2271013" cy="1514009"/>
          </a:xfrm>
          <a:prstGeom prst="rect">
            <a:avLst/>
          </a:prstGeom>
        </p:spPr>
      </p:pic>
      <p:sp>
        <p:nvSpPr>
          <p:cNvPr id="2" name="Rectangle 1">
            <a:extLst>
              <a:ext uri="{FF2B5EF4-FFF2-40B4-BE49-F238E27FC236}">
                <a16:creationId xmlns:a16="http://schemas.microsoft.com/office/drawing/2014/main" id="{58B4DFD2-B08D-4E45-A777-6FD6E211C385}"/>
              </a:ext>
            </a:extLst>
          </p:cNvPr>
          <p:cNvSpPr/>
          <p:nvPr/>
        </p:nvSpPr>
        <p:spPr>
          <a:xfrm>
            <a:off x="632806" y="3196447"/>
            <a:ext cx="6476581" cy="400110"/>
          </a:xfrm>
          <a:prstGeom prst="rect">
            <a:avLst/>
          </a:prstGeom>
        </p:spPr>
        <p:txBody>
          <a:bodyPr wrap="none">
            <a:spAutoFit/>
          </a:bodyPr>
          <a:lstStyle/>
          <a:p>
            <a:r>
              <a:rPr lang="en-US" altLang="en-US" b="1" dirty="0">
                <a:solidFill>
                  <a:srgbClr val="FFFF00"/>
                </a:solidFill>
              </a:rPr>
              <a:t>BEFORE                                                              AFTER</a:t>
            </a:r>
            <a:endParaRPr lang="en-US" dirty="0">
              <a:solidFill>
                <a:srgbClr val="FFFF00"/>
              </a:solidFill>
            </a:endParaRPr>
          </a:p>
        </p:txBody>
      </p:sp>
      <p:sp>
        <p:nvSpPr>
          <p:cNvPr id="5" name="TextBox 4">
            <a:extLst>
              <a:ext uri="{FF2B5EF4-FFF2-40B4-BE49-F238E27FC236}">
                <a16:creationId xmlns:a16="http://schemas.microsoft.com/office/drawing/2014/main" id="{7D4CF4AA-8EEE-4F4D-ADB3-4CDA73AC7E64}"/>
              </a:ext>
            </a:extLst>
          </p:cNvPr>
          <p:cNvSpPr txBox="1"/>
          <p:nvPr/>
        </p:nvSpPr>
        <p:spPr>
          <a:xfrm>
            <a:off x="7574139" y="6106391"/>
            <a:ext cx="2601994" cy="307777"/>
          </a:xfrm>
          <a:prstGeom prst="rect">
            <a:avLst/>
          </a:prstGeom>
          <a:noFill/>
        </p:spPr>
        <p:txBody>
          <a:bodyPr wrap="none" rtlCol="0">
            <a:spAutoFit/>
          </a:bodyPr>
          <a:lstStyle/>
          <a:p>
            <a:r>
              <a:rPr lang="en-US" sz="1400" dirty="0">
                <a:solidFill>
                  <a:schemeClr val="bg1"/>
                </a:solidFill>
              </a:rPr>
              <a:t>https://youtu.be/RkMJOQr2rus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82" y="154257"/>
            <a:ext cx="8686800" cy="838200"/>
          </a:xfrm>
        </p:spPr>
        <p:txBody>
          <a:bodyPr/>
          <a:lstStyle/>
          <a:p>
            <a:r>
              <a:rPr lang="en-US" dirty="0">
                <a:latin typeface="Stencil Std" panose="04020904080802020404" pitchFamily="82" charset="0"/>
              </a:rPr>
              <a:t>EEI/UT-TPI’s PRODUCTS – Terra Pave</a:t>
            </a:r>
          </a:p>
        </p:txBody>
      </p:sp>
      <p:sp>
        <p:nvSpPr>
          <p:cNvPr id="3" name="Content Placeholder 2"/>
          <p:cNvSpPr>
            <a:spLocks noGrp="1"/>
          </p:cNvSpPr>
          <p:nvPr>
            <p:ph idx="1"/>
          </p:nvPr>
        </p:nvSpPr>
        <p:spPr>
          <a:xfrm>
            <a:off x="279047" y="1489089"/>
            <a:ext cx="11739584" cy="4693920"/>
          </a:xfrm>
        </p:spPr>
        <p:txBody>
          <a:bodyPr/>
          <a:lstStyle/>
          <a:p>
            <a:pPr marL="0" indent="0" algn="just">
              <a:buNone/>
            </a:pPr>
            <a:r>
              <a:rPr lang="en-US" sz="2800" dirty="0">
                <a:solidFill>
                  <a:srgbClr val="002060"/>
                </a:solidFill>
                <a:latin typeface="+mj-lt"/>
              </a:rPr>
              <a:t>EEI/UTA-TPI’s line of Eco-Friendly, Non-Toxic, Non-Petroleum-based, Non-Corrosive, Non-Hazardous, Waterproof, </a:t>
            </a:r>
            <a:r>
              <a:rPr lang="en-US" sz="2800" b="1" i="1" dirty="0">
                <a:solidFill>
                  <a:srgbClr val="00B050"/>
                </a:solidFill>
                <a:effectLst>
                  <a:outerShdw blurRad="38100" dist="38100" dir="2700000" algn="tl">
                    <a:srgbClr val="000000">
                      <a:alpha val="43137"/>
                    </a:srgbClr>
                  </a:outerShdw>
                </a:effectLst>
                <a:latin typeface="+mj-lt"/>
              </a:rPr>
              <a:t>Water-based polymer products</a:t>
            </a:r>
            <a:r>
              <a:rPr lang="en-US" sz="2800" dirty="0">
                <a:latin typeface="+mj-lt"/>
              </a:rPr>
              <a:t> </a:t>
            </a:r>
            <a:r>
              <a:rPr lang="en-US" sz="2800" dirty="0">
                <a:solidFill>
                  <a:srgbClr val="002060"/>
                </a:solidFill>
                <a:latin typeface="+mj-lt"/>
              </a:rPr>
              <a:t>address most aspects of </a:t>
            </a:r>
            <a:r>
              <a:rPr lang="en-US" sz="2800" dirty="0">
                <a:solidFill>
                  <a:srgbClr val="0070C0"/>
                </a:solidFill>
                <a:latin typeface="+mj-lt"/>
              </a:rPr>
              <a:t>pavement construction </a:t>
            </a:r>
            <a:r>
              <a:rPr lang="en-US" sz="2800" dirty="0">
                <a:solidFill>
                  <a:srgbClr val="002060"/>
                </a:solidFill>
                <a:latin typeface="+mj-lt"/>
              </a:rPr>
              <a:t>and</a:t>
            </a:r>
            <a:r>
              <a:rPr lang="en-US" sz="2800" dirty="0">
                <a:latin typeface="+mj-lt"/>
              </a:rPr>
              <a:t> </a:t>
            </a:r>
            <a:r>
              <a:rPr lang="en-US" sz="2800" dirty="0">
                <a:solidFill>
                  <a:srgbClr val="0070C0"/>
                </a:solidFill>
                <a:latin typeface="+mj-lt"/>
              </a:rPr>
              <a:t>maintenance:</a:t>
            </a:r>
          </a:p>
          <a:p>
            <a:pPr lvl="1" algn="just">
              <a:buFont typeface="Wingdings" panose="05000000000000000000" pitchFamily="2" charset="2"/>
              <a:buChar char="ü"/>
            </a:pPr>
            <a:r>
              <a:rPr lang="en-US" sz="2400" i="1" dirty="0">
                <a:solidFill>
                  <a:srgbClr val="002060"/>
                </a:solidFill>
                <a:latin typeface="+mj-lt"/>
              </a:rPr>
              <a:t>Early maintenance/Pavement preservation</a:t>
            </a:r>
          </a:p>
          <a:p>
            <a:pPr lvl="1" algn="just">
              <a:buFont typeface="Wingdings" panose="05000000000000000000" pitchFamily="2" charset="2"/>
              <a:buChar char="ü"/>
            </a:pPr>
            <a:r>
              <a:rPr lang="en-US" sz="2400" i="1" dirty="0">
                <a:solidFill>
                  <a:srgbClr val="002060"/>
                </a:solidFill>
                <a:latin typeface="+mj-lt"/>
              </a:rPr>
              <a:t>New construction</a:t>
            </a:r>
          </a:p>
          <a:p>
            <a:pPr lvl="1" algn="just">
              <a:buFont typeface="Wingdings" panose="05000000000000000000" pitchFamily="2" charset="2"/>
              <a:buChar char="ü"/>
            </a:pPr>
            <a:r>
              <a:rPr lang="en-US" sz="2400" i="1" dirty="0">
                <a:solidFill>
                  <a:srgbClr val="002060"/>
                </a:solidFill>
                <a:latin typeface="+mj-lt"/>
              </a:rPr>
              <a:t>Unpaved dirt roads</a:t>
            </a:r>
            <a:endParaRPr lang="en-US" sz="3200" i="1" dirty="0">
              <a:solidFill>
                <a:srgbClr val="002060"/>
              </a:solidFill>
              <a:latin typeface="+mj-lt"/>
            </a:endParaRPr>
          </a:p>
        </p:txBody>
      </p:sp>
      <p:pic>
        <p:nvPicPr>
          <p:cNvPr id="5" name="Picture 4">
            <a:hlinkClick r:id="rId2" action="ppaction://hlinkfile"/>
            <a:extLst>
              <a:ext uri="{FF2B5EF4-FFF2-40B4-BE49-F238E27FC236}">
                <a16:creationId xmlns:a16="http://schemas.microsoft.com/office/drawing/2014/main" id="{901E0020-93E3-441D-BDD1-BC807A2BF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478" y="3049722"/>
            <a:ext cx="4686900" cy="3234921"/>
          </a:xfrm>
          <a:prstGeom prst="rect">
            <a:avLst/>
          </a:prstGeom>
        </p:spPr>
      </p:pic>
      <p:sp>
        <p:nvSpPr>
          <p:cNvPr id="4" name="TextBox 3">
            <a:extLst>
              <a:ext uri="{FF2B5EF4-FFF2-40B4-BE49-F238E27FC236}">
                <a16:creationId xmlns:a16="http://schemas.microsoft.com/office/drawing/2014/main" id="{BE4FA595-DB0D-4627-BCAD-5E48EF1BC771}"/>
              </a:ext>
            </a:extLst>
          </p:cNvPr>
          <p:cNvSpPr txBox="1"/>
          <p:nvPr/>
        </p:nvSpPr>
        <p:spPr>
          <a:xfrm>
            <a:off x="7779130" y="5735295"/>
            <a:ext cx="3430747" cy="400110"/>
          </a:xfrm>
          <a:prstGeom prst="rect">
            <a:avLst/>
          </a:prstGeom>
          <a:noFill/>
        </p:spPr>
        <p:txBody>
          <a:bodyPr wrap="none" rtlCol="0">
            <a:spAutoFit/>
          </a:bodyPr>
          <a:lstStyle/>
          <a:p>
            <a:r>
              <a:rPr lang="en-US" dirty="0">
                <a:solidFill>
                  <a:schemeClr val="bg1"/>
                </a:solidFill>
              </a:rPr>
              <a:t>https://youtu.be/6Pf9pdgsiag</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524000" y="396876"/>
            <a:ext cx="9144000" cy="481013"/>
          </a:xfrm>
          <a:prstGeom prst="rect">
            <a:avLst/>
          </a:prstGeom>
          <a:noFill/>
          <a:ln w="9525">
            <a:noFill/>
            <a:miter lim="800000"/>
            <a:headEnd/>
            <a:tailEnd/>
          </a:ln>
        </p:spPr>
        <p:txBody>
          <a:bodyPr lIns="0" tIns="0" rIns="0" bIns="0">
            <a:spAutoFit/>
          </a:bodyPr>
          <a:lstStyle/>
          <a:p>
            <a:pPr algn="ctr" eaLnBrk="1" hangingPunct="1">
              <a:lnSpc>
                <a:spcPct val="75000"/>
              </a:lnSpc>
              <a:spcBef>
                <a:spcPct val="50000"/>
              </a:spcBef>
              <a:defRPr/>
            </a:pPr>
            <a:r>
              <a:rPr lang="en-US" sz="4000" b="1" spc="-50" dirty="0">
                <a:solidFill>
                  <a:schemeClr val="accent6">
                    <a:lumMod val="50000"/>
                  </a:schemeClr>
                </a:solidFill>
                <a:latin typeface="Stencil Std" panose="04020904080802020404" pitchFamily="82" charset="0"/>
                <a:ea typeface="+mn-ea"/>
                <a:cs typeface="Arial" charset="0"/>
              </a:rPr>
              <a:t>EXTREMELY CHALLENGING</a:t>
            </a:r>
          </a:p>
        </p:txBody>
      </p:sp>
      <p:sp>
        <p:nvSpPr>
          <p:cNvPr id="35843" name="Text Box 3"/>
          <p:cNvSpPr txBox="1">
            <a:spLocks noChangeArrowheads="1"/>
          </p:cNvSpPr>
          <p:nvPr/>
        </p:nvSpPr>
        <p:spPr bwMode="auto">
          <a:xfrm>
            <a:off x="217323" y="1346315"/>
            <a:ext cx="116616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b="1" dirty="0">
                <a:solidFill>
                  <a:schemeClr val="accent6">
                    <a:lumMod val="50000"/>
                  </a:schemeClr>
                </a:solidFill>
                <a:latin typeface="Arial" panose="020B0604020202020204" pitchFamily="34" charset="0"/>
              </a:rPr>
              <a:t>Top-Seal was </a:t>
            </a:r>
            <a:r>
              <a:rPr lang="ja-JP" altLang="en-US" b="1" dirty="0">
                <a:solidFill>
                  <a:schemeClr val="accent6">
                    <a:lumMod val="50000"/>
                  </a:schemeClr>
                </a:solidFill>
                <a:latin typeface="Arial" panose="020B0604020202020204" pitchFamily="34" charset="0"/>
              </a:rPr>
              <a:t>“</a:t>
            </a:r>
            <a:r>
              <a:rPr lang="en-US" altLang="ja-JP" b="1" dirty="0">
                <a:solidFill>
                  <a:srgbClr val="FF0000"/>
                </a:solidFill>
                <a:latin typeface="Arial" panose="020B0604020202020204" pitchFamily="34" charset="0"/>
              </a:rPr>
              <a:t>BATTLE TESTED</a:t>
            </a:r>
            <a:r>
              <a:rPr lang="ja-JP" altLang="en-US" b="1" dirty="0">
                <a:solidFill>
                  <a:schemeClr val="accent6">
                    <a:lumMod val="50000"/>
                  </a:schemeClr>
                </a:solidFill>
                <a:latin typeface="Arial" panose="020B0604020202020204" pitchFamily="34" charset="0"/>
              </a:rPr>
              <a:t>”</a:t>
            </a:r>
            <a:r>
              <a:rPr lang="en-US" altLang="ja-JP" b="1" dirty="0">
                <a:solidFill>
                  <a:schemeClr val="accent6">
                    <a:lumMod val="50000"/>
                  </a:schemeClr>
                </a:solidFill>
                <a:latin typeface="Arial" panose="020B0604020202020204" pitchFamily="34" charset="0"/>
              </a:rPr>
              <a:t> with a daily exposure to the</a:t>
            </a:r>
            <a:r>
              <a:rPr lang="en-US" altLang="ja-JP" b="1" dirty="0">
                <a:solidFill>
                  <a:schemeClr val="tx1"/>
                </a:solidFill>
                <a:latin typeface="Arial" panose="020B0604020202020204" pitchFamily="34" charset="0"/>
              </a:rPr>
              <a:t> </a:t>
            </a:r>
            <a:r>
              <a:rPr lang="en-US" altLang="ja-JP" b="1" dirty="0">
                <a:solidFill>
                  <a:srgbClr val="0000FF"/>
                </a:solidFill>
                <a:latin typeface="Arial" panose="020B0604020202020204" pitchFamily="34" charset="0"/>
              </a:rPr>
              <a:t>extremes of severe weather conditions </a:t>
            </a:r>
            <a:r>
              <a:rPr lang="en-US" altLang="ja-JP" b="1" dirty="0">
                <a:solidFill>
                  <a:schemeClr val="accent6">
                    <a:lumMod val="50000"/>
                  </a:schemeClr>
                </a:solidFill>
                <a:latin typeface="Arial" panose="020B0604020202020204" pitchFamily="34" charset="0"/>
              </a:rPr>
              <a:t>and</a:t>
            </a:r>
            <a:r>
              <a:rPr lang="en-US" altLang="ja-JP" b="1" dirty="0">
                <a:solidFill>
                  <a:schemeClr val="tx1"/>
                </a:solidFill>
                <a:latin typeface="Arial" panose="020B0604020202020204" pitchFamily="34" charset="0"/>
              </a:rPr>
              <a:t> </a:t>
            </a:r>
            <a:r>
              <a:rPr lang="en-US" altLang="ja-JP" b="1" dirty="0">
                <a:solidFill>
                  <a:srgbClr val="FF0000"/>
                </a:solidFill>
                <a:latin typeface="Arial" panose="020B0604020202020204" pitchFamily="34" charset="0"/>
              </a:rPr>
              <a:t>constant convoys of M1-Abram tanks and other heavy armored vehicles</a:t>
            </a:r>
            <a:r>
              <a:rPr lang="en-US" altLang="ja-JP" b="1" dirty="0">
                <a:solidFill>
                  <a:schemeClr val="tx1"/>
                </a:solidFill>
                <a:latin typeface="Arial" panose="020B0604020202020204" pitchFamily="34" charset="0"/>
              </a:rPr>
              <a:t> </a:t>
            </a:r>
            <a:r>
              <a:rPr lang="en-US" altLang="ja-JP" b="1" dirty="0">
                <a:solidFill>
                  <a:schemeClr val="accent6">
                    <a:lumMod val="50000"/>
                  </a:schemeClr>
                </a:solidFill>
                <a:latin typeface="Arial" panose="020B0604020202020204" pitchFamily="34" charset="0"/>
              </a:rPr>
              <a:t>at a military installation in Central Texas USA.  </a:t>
            </a:r>
          </a:p>
          <a:p>
            <a:pPr algn="ctr" eaLnBrk="1" hangingPunct="1">
              <a:spcBef>
                <a:spcPct val="50000"/>
              </a:spcBef>
              <a:buClrTx/>
              <a:buSzTx/>
              <a:buFontTx/>
              <a:buNone/>
            </a:pPr>
            <a:r>
              <a:rPr lang="en-US" altLang="en-US" b="1" dirty="0">
                <a:solidFill>
                  <a:schemeClr val="accent6">
                    <a:lumMod val="50000"/>
                  </a:schemeClr>
                </a:solidFill>
                <a:latin typeface="Arial" panose="020B0604020202020204" pitchFamily="34" charset="0"/>
              </a:rPr>
              <a:t>The following slides will show how well Top-Seal can be expected to perform in extremely challenging environments.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005" y="1566864"/>
            <a:ext cx="7241005" cy="481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270630" y="242889"/>
            <a:ext cx="1163707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chemeClr val="accent6">
                    <a:lumMod val="50000"/>
                  </a:schemeClr>
                </a:solidFill>
                <a:latin typeface="Stencil Std" panose="04020904080802020404" pitchFamily="82" charset="0"/>
                <a:cs typeface="Times New Roman" panose="02020603050405020304" pitchFamily="18" charset="0"/>
              </a:rPr>
              <a:t>IMPROVEMENT of a </a:t>
            </a:r>
          </a:p>
          <a:p>
            <a:pPr algn="ctr" eaLnBrk="1" hangingPunct="1">
              <a:spcBef>
                <a:spcPct val="0"/>
              </a:spcBef>
              <a:buClrTx/>
              <a:buSzTx/>
              <a:buFontTx/>
              <a:buNone/>
            </a:pPr>
            <a:r>
              <a:rPr lang="en-US" altLang="en-US" sz="4000" b="1" dirty="0">
                <a:solidFill>
                  <a:schemeClr val="accent6">
                    <a:lumMod val="50000"/>
                  </a:schemeClr>
                </a:solidFill>
                <a:latin typeface="Stencil Std" panose="04020904080802020404" pitchFamily="82" charset="0"/>
                <a:cs typeface="Times New Roman" panose="02020603050405020304" pitchFamily="18" charset="0"/>
              </a:rPr>
              <a:t>MILITARY ROAD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118" y="3683001"/>
            <a:ext cx="4105695"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118" y="827549"/>
            <a:ext cx="4105695"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ChangeArrowheads="1"/>
          </p:cNvSpPr>
          <p:nvPr/>
        </p:nvSpPr>
        <p:spPr bwMode="auto">
          <a:xfrm>
            <a:off x="1524000" y="304800"/>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600" b="1" dirty="0">
                <a:solidFill>
                  <a:schemeClr val="accent6">
                    <a:lumMod val="50000"/>
                  </a:schemeClr>
                </a:solidFill>
                <a:latin typeface="Stencil Std" panose="04020904080802020404" pitchFamily="82" charset="0"/>
              </a:rPr>
              <a:t>COMPARISON SIDE-BY-SIDE</a:t>
            </a:r>
          </a:p>
        </p:txBody>
      </p:sp>
      <p:sp>
        <p:nvSpPr>
          <p:cNvPr id="37891" name="Text Box 3"/>
          <p:cNvSpPr txBox="1">
            <a:spLocks noChangeArrowheads="1"/>
          </p:cNvSpPr>
          <p:nvPr/>
        </p:nvSpPr>
        <p:spPr bwMode="auto">
          <a:xfrm>
            <a:off x="1554070" y="961889"/>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75000"/>
                  </a:schemeClr>
                </a:solidFill>
                <a:latin typeface="Arial" panose="020B0604020202020204" pitchFamily="34" charset="0"/>
              </a:rPr>
              <a:t>UNTREATED SOIL</a:t>
            </a:r>
          </a:p>
        </p:txBody>
      </p:sp>
      <p:sp>
        <p:nvSpPr>
          <p:cNvPr id="37892" name="Text Box 4"/>
          <p:cNvSpPr txBox="1">
            <a:spLocks noChangeArrowheads="1"/>
          </p:cNvSpPr>
          <p:nvPr/>
        </p:nvSpPr>
        <p:spPr bwMode="auto">
          <a:xfrm>
            <a:off x="1603165" y="3806585"/>
            <a:ext cx="3657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75000"/>
                  </a:schemeClr>
                </a:solidFill>
                <a:latin typeface="Arial" panose="020B0604020202020204" pitchFamily="34" charset="0"/>
              </a:rPr>
              <a:t>SIX WEEKS AFTER TREATMENT WITH </a:t>
            </a:r>
            <a:r>
              <a:rPr lang="en-US" altLang="en-US" sz="2400" b="1" dirty="0">
                <a:solidFill>
                  <a:srgbClr val="002060"/>
                </a:solidFill>
                <a:latin typeface="Arial" panose="020B0604020202020204" pitchFamily="34" charset="0"/>
              </a:rPr>
              <a:t>TOP-SEAL WHITE</a:t>
            </a:r>
          </a:p>
        </p:txBody>
      </p:sp>
      <p:pic>
        <p:nvPicPr>
          <p:cNvPr id="7" name="Picture 5">
            <a:extLst>
              <a:ext uri="{FF2B5EF4-FFF2-40B4-BE49-F238E27FC236}">
                <a16:creationId xmlns:a16="http://schemas.microsoft.com/office/drawing/2014/main" id="{594EB6D8-1EEA-4028-BC3A-624D8819A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799" y="810080"/>
            <a:ext cx="403108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824315AF-0F08-43F8-8ED0-E4589C0869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683001"/>
            <a:ext cx="403108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a:extLst>
              <a:ext uri="{FF2B5EF4-FFF2-40B4-BE49-F238E27FC236}">
                <a16:creationId xmlns:a16="http://schemas.microsoft.com/office/drawing/2014/main" id="{337F98A0-A8F8-4720-B673-01C9C3D9C985}"/>
              </a:ext>
            </a:extLst>
          </p:cNvPr>
          <p:cNvSpPr txBox="1">
            <a:spLocks noChangeArrowheads="1"/>
          </p:cNvSpPr>
          <p:nvPr/>
        </p:nvSpPr>
        <p:spPr bwMode="auto">
          <a:xfrm>
            <a:off x="7010400" y="827088"/>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50000"/>
                  </a:schemeClr>
                </a:solidFill>
                <a:latin typeface="Arial" panose="020B0604020202020204" pitchFamily="34" charset="0"/>
              </a:rPr>
              <a:t>COMPETITOR PRODUCT</a:t>
            </a:r>
          </a:p>
        </p:txBody>
      </p:sp>
      <p:sp>
        <p:nvSpPr>
          <p:cNvPr id="10" name="Text Box 7">
            <a:extLst>
              <a:ext uri="{FF2B5EF4-FFF2-40B4-BE49-F238E27FC236}">
                <a16:creationId xmlns:a16="http://schemas.microsoft.com/office/drawing/2014/main" id="{86D7FF96-9A8E-4F59-A7E0-2EFF81393668}"/>
              </a:ext>
            </a:extLst>
          </p:cNvPr>
          <p:cNvSpPr txBox="1">
            <a:spLocks noChangeArrowheads="1"/>
          </p:cNvSpPr>
          <p:nvPr/>
        </p:nvSpPr>
        <p:spPr bwMode="auto">
          <a:xfrm>
            <a:off x="7108248" y="2716061"/>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FF0000"/>
                </a:solidFill>
                <a:latin typeface="Arial" panose="020B0604020202020204" pitchFamily="34" charset="0"/>
              </a:rPr>
              <a:t>Road surface is damaged by skid marks</a:t>
            </a:r>
          </a:p>
        </p:txBody>
      </p:sp>
      <p:sp>
        <p:nvSpPr>
          <p:cNvPr id="11" name="Text Box 4">
            <a:extLst>
              <a:ext uri="{FF2B5EF4-FFF2-40B4-BE49-F238E27FC236}">
                <a16:creationId xmlns:a16="http://schemas.microsoft.com/office/drawing/2014/main" id="{B4A88DDF-01D7-41CE-8A00-2209F8B72672}"/>
              </a:ext>
            </a:extLst>
          </p:cNvPr>
          <p:cNvSpPr txBox="1">
            <a:spLocks noChangeArrowheads="1"/>
          </p:cNvSpPr>
          <p:nvPr/>
        </p:nvSpPr>
        <p:spPr bwMode="auto">
          <a:xfrm>
            <a:off x="6858000" y="3810001"/>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TOP-SEAL WHITE</a:t>
            </a:r>
            <a:endParaRPr lang="en-US" altLang="en-US" sz="1800" b="1" dirty="0">
              <a:solidFill>
                <a:srgbClr val="002060"/>
              </a:solidFill>
              <a:latin typeface="Arial" panose="020B0604020202020204" pitchFamily="34" charset="0"/>
            </a:endParaRPr>
          </a:p>
        </p:txBody>
      </p:sp>
      <p:sp>
        <p:nvSpPr>
          <p:cNvPr id="12" name="Text Box 8">
            <a:extLst>
              <a:ext uri="{FF2B5EF4-FFF2-40B4-BE49-F238E27FC236}">
                <a16:creationId xmlns:a16="http://schemas.microsoft.com/office/drawing/2014/main" id="{C3363D98-3804-4105-9679-AF4ED22C559F}"/>
              </a:ext>
            </a:extLst>
          </p:cNvPr>
          <p:cNvSpPr txBox="1">
            <a:spLocks noChangeArrowheads="1"/>
          </p:cNvSpPr>
          <p:nvPr/>
        </p:nvSpPr>
        <p:spPr bwMode="auto">
          <a:xfrm>
            <a:off x="6892340" y="5224464"/>
            <a:ext cx="380999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No surface damage  Only black tire marks are visible from skid marks</a:t>
            </a:r>
          </a:p>
        </p:txBody>
      </p:sp>
      <p:sp>
        <p:nvSpPr>
          <p:cNvPr id="13" name="Rectangle 12">
            <a:extLst>
              <a:ext uri="{FF2B5EF4-FFF2-40B4-BE49-F238E27FC236}">
                <a16:creationId xmlns:a16="http://schemas.microsoft.com/office/drawing/2014/main" id="{884C0FD4-A956-4DE6-A9CA-6E98777E1722}"/>
              </a:ext>
            </a:extLst>
          </p:cNvPr>
          <p:cNvSpPr/>
          <p:nvPr/>
        </p:nvSpPr>
        <p:spPr bwMode="auto">
          <a:xfrm>
            <a:off x="1255420" y="3611960"/>
            <a:ext cx="9681159" cy="2903801"/>
          </a:xfrm>
          <a:prstGeom prst="rect">
            <a:avLst/>
          </a:prstGeom>
          <a:noFill/>
          <a:ln w="38100" cap="flat" cmpd="sng" algn="ctr">
            <a:solidFill>
              <a:schemeClr val="accent4">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cxnSp>
        <p:nvCxnSpPr>
          <p:cNvPr id="14" name="Straight Connector 13">
            <a:extLst>
              <a:ext uri="{FF2B5EF4-FFF2-40B4-BE49-F238E27FC236}">
                <a16:creationId xmlns:a16="http://schemas.microsoft.com/office/drawing/2014/main" id="{3C0175DE-7079-4017-AC2D-34A468600B60}"/>
              </a:ext>
            </a:extLst>
          </p:cNvPr>
          <p:cNvCxnSpPr>
            <a:cxnSpLocks/>
          </p:cNvCxnSpPr>
          <p:nvPr/>
        </p:nvCxnSpPr>
        <p:spPr>
          <a:xfrm>
            <a:off x="6133248" y="900245"/>
            <a:ext cx="0" cy="5565511"/>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D17AC445-CB31-471D-8959-7FFAC75A8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399" y="3733801"/>
            <a:ext cx="4106881"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83273413-AE15-4ACB-ACBE-B5BE7BE49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1" y="762794"/>
            <a:ext cx="4106879"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0426" y="3733801"/>
            <a:ext cx="4366312"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427" y="761969"/>
            <a:ext cx="4366311" cy="281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ChangeArrowheads="1"/>
          </p:cNvSpPr>
          <p:nvPr/>
        </p:nvSpPr>
        <p:spPr bwMode="auto">
          <a:xfrm>
            <a:off x="1524000" y="304800"/>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600" b="1" dirty="0">
                <a:solidFill>
                  <a:schemeClr val="accent6">
                    <a:lumMod val="50000"/>
                  </a:schemeClr>
                </a:solidFill>
                <a:latin typeface="Stencil Std" panose="04020904080802020404" pitchFamily="82" charset="0"/>
              </a:rPr>
              <a:t>ANOTHER COMPARISON</a:t>
            </a:r>
          </a:p>
        </p:txBody>
      </p:sp>
      <p:sp>
        <p:nvSpPr>
          <p:cNvPr id="39939" name="Text Box 3"/>
          <p:cNvSpPr txBox="1">
            <a:spLocks noChangeArrowheads="1"/>
          </p:cNvSpPr>
          <p:nvPr/>
        </p:nvSpPr>
        <p:spPr bwMode="auto">
          <a:xfrm>
            <a:off x="1343745" y="875238"/>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75000"/>
                  </a:schemeClr>
                </a:solidFill>
                <a:latin typeface="Arial" panose="020B0604020202020204" pitchFamily="34" charset="0"/>
              </a:rPr>
              <a:t>COMPETITOR PRODUCT</a:t>
            </a:r>
          </a:p>
        </p:txBody>
      </p:sp>
      <p:sp>
        <p:nvSpPr>
          <p:cNvPr id="39940" name="Text Box 4"/>
          <p:cNvSpPr txBox="1">
            <a:spLocks noChangeArrowheads="1"/>
          </p:cNvSpPr>
          <p:nvPr/>
        </p:nvSpPr>
        <p:spPr bwMode="auto">
          <a:xfrm>
            <a:off x="1455719" y="3951819"/>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TOP-SEAL WHITE</a:t>
            </a:r>
            <a:endParaRPr lang="en-US" altLang="en-US" sz="1800" b="1" dirty="0">
              <a:solidFill>
                <a:srgbClr val="002060"/>
              </a:solidFill>
              <a:latin typeface="Arial" panose="020B0604020202020204" pitchFamily="34" charset="0"/>
            </a:endParaRPr>
          </a:p>
        </p:txBody>
      </p:sp>
      <p:sp>
        <p:nvSpPr>
          <p:cNvPr id="7" name="Text Box 3">
            <a:extLst>
              <a:ext uri="{FF2B5EF4-FFF2-40B4-BE49-F238E27FC236}">
                <a16:creationId xmlns:a16="http://schemas.microsoft.com/office/drawing/2014/main" id="{39FCBE08-BBEF-408C-A5E7-BFB3F6BF46FF}"/>
              </a:ext>
            </a:extLst>
          </p:cNvPr>
          <p:cNvSpPr txBox="1">
            <a:spLocks noChangeArrowheads="1"/>
          </p:cNvSpPr>
          <p:nvPr/>
        </p:nvSpPr>
        <p:spPr bwMode="auto">
          <a:xfrm>
            <a:off x="6945134" y="857251"/>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chemeClr val="accent6">
                    <a:lumMod val="75000"/>
                  </a:schemeClr>
                </a:solidFill>
                <a:latin typeface="Arial" panose="020B0604020202020204" pitchFamily="34" charset="0"/>
              </a:rPr>
              <a:t>COMPETITOR PRODUCT</a:t>
            </a:r>
          </a:p>
        </p:txBody>
      </p:sp>
      <p:sp>
        <p:nvSpPr>
          <p:cNvPr id="8" name="Text Box 4">
            <a:extLst>
              <a:ext uri="{FF2B5EF4-FFF2-40B4-BE49-F238E27FC236}">
                <a16:creationId xmlns:a16="http://schemas.microsoft.com/office/drawing/2014/main" id="{452182E8-3EFA-4230-8882-58043C41999D}"/>
              </a:ext>
            </a:extLst>
          </p:cNvPr>
          <p:cNvSpPr txBox="1">
            <a:spLocks noChangeArrowheads="1"/>
          </p:cNvSpPr>
          <p:nvPr/>
        </p:nvSpPr>
        <p:spPr bwMode="auto">
          <a:xfrm>
            <a:off x="6899225" y="5864224"/>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sz="2400" b="1" dirty="0">
                <a:solidFill>
                  <a:srgbClr val="002060"/>
                </a:solidFill>
                <a:latin typeface="Arial" panose="020B0604020202020204" pitchFamily="34" charset="0"/>
              </a:rPr>
              <a:t>TOP-SEAL WHITE</a:t>
            </a:r>
          </a:p>
        </p:txBody>
      </p:sp>
      <p:sp>
        <p:nvSpPr>
          <p:cNvPr id="2" name="Rectangle 1">
            <a:extLst>
              <a:ext uri="{FF2B5EF4-FFF2-40B4-BE49-F238E27FC236}">
                <a16:creationId xmlns:a16="http://schemas.microsoft.com/office/drawing/2014/main" id="{C39B3BE8-E1A4-42A3-9A8F-DD7D4A99D088}"/>
              </a:ext>
            </a:extLst>
          </p:cNvPr>
          <p:cNvSpPr/>
          <p:nvPr/>
        </p:nvSpPr>
        <p:spPr bwMode="auto">
          <a:xfrm>
            <a:off x="1012811" y="3649399"/>
            <a:ext cx="9931286" cy="2903801"/>
          </a:xfrm>
          <a:prstGeom prst="rect">
            <a:avLst/>
          </a:prstGeom>
          <a:noFill/>
          <a:ln w="38100" cap="flat" cmpd="sng" algn="ctr">
            <a:solidFill>
              <a:schemeClr val="accent4">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05" charset="0"/>
            </a:endParaRPr>
          </a:p>
        </p:txBody>
      </p:sp>
      <p:cxnSp>
        <p:nvCxnSpPr>
          <p:cNvPr id="12" name="Straight Connector 11">
            <a:extLst>
              <a:ext uri="{FF2B5EF4-FFF2-40B4-BE49-F238E27FC236}">
                <a16:creationId xmlns:a16="http://schemas.microsoft.com/office/drawing/2014/main" id="{3200570B-76FF-4B9B-9E41-3C0ADB98DAD5}"/>
              </a:ext>
            </a:extLst>
          </p:cNvPr>
          <p:cNvCxnSpPr>
            <a:cxnSpLocks/>
          </p:cNvCxnSpPr>
          <p:nvPr/>
        </p:nvCxnSpPr>
        <p:spPr>
          <a:xfrm flipH="1">
            <a:off x="6090877" y="857251"/>
            <a:ext cx="5123" cy="5695949"/>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9" y="87844"/>
            <a:ext cx="8229600" cy="649621"/>
          </a:xfrm>
        </p:spPr>
        <p:txBody>
          <a:bodyPr/>
          <a:lstStyle/>
          <a:p>
            <a:r>
              <a:rPr lang="en-US" dirty="0">
                <a:latin typeface="Stencil Std" panose="04020904080802020404" pitchFamily="82" charset="0"/>
              </a:rPr>
              <a:t>TOP SEAL White – EXXON-MOBIL Project</a:t>
            </a:r>
          </a:p>
        </p:txBody>
      </p:sp>
      <p:sp>
        <p:nvSpPr>
          <p:cNvPr id="3" name="Content Placeholder 2"/>
          <p:cNvSpPr>
            <a:spLocks noGrp="1"/>
          </p:cNvSpPr>
          <p:nvPr>
            <p:ph idx="1"/>
          </p:nvPr>
        </p:nvSpPr>
        <p:spPr>
          <a:xfrm>
            <a:off x="228258" y="1600789"/>
            <a:ext cx="11806125" cy="2585291"/>
          </a:xfrm>
        </p:spPr>
        <p:txBody>
          <a:bodyPr>
            <a:normAutofit lnSpcReduction="10000"/>
          </a:bodyPr>
          <a:lstStyle/>
          <a:p>
            <a:pPr marL="0" indent="0" algn="just">
              <a:buNone/>
            </a:pPr>
            <a:r>
              <a:rPr lang="en-US" b="1" dirty="0">
                <a:solidFill>
                  <a:srgbClr val="00B050"/>
                </a:solidFill>
                <a:effectLst>
                  <a:outerShdw blurRad="38100" dist="38100" dir="2700000" algn="tl">
                    <a:srgbClr val="000000">
                      <a:alpha val="43137"/>
                    </a:srgbClr>
                  </a:outerShdw>
                </a:effectLst>
                <a:latin typeface="+mj-lt"/>
              </a:rPr>
              <a:t>Terra Pave White -  </a:t>
            </a:r>
            <a:r>
              <a:rPr lang="en-US" dirty="0">
                <a:solidFill>
                  <a:schemeClr val="accent5">
                    <a:lumMod val="75000"/>
                  </a:schemeClr>
                </a:solidFill>
                <a:latin typeface="+mj-lt"/>
              </a:rPr>
              <a:t>Corpus Christi, TX – Exxon Mobil road project completed with Terra Pave White -  Ultra-heavy Module for the Exxon GCGV project near Corpus Christi, Texas crossed the finish line.</a:t>
            </a:r>
          </a:p>
          <a:p>
            <a:pPr marL="0" indent="0" algn="just">
              <a:buNone/>
            </a:pPr>
            <a:r>
              <a:rPr lang="en-US" dirty="0">
                <a:solidFill>
                  <a:schemeClr val="accent5">
                    <a:lumMod val="75000"/>
                  </a:schemeClr>
                </a:solidFill>
                <a:latin typeface="+mj-lt"/>
              </a:rPr>
              <a:t>This was 4.5 miles of heavy haul road (HHR) supporting up to 140psi SPMT wheel loads transporting up to 12,000 Metric </a:t>
            </a:r>
            <a:r>
              <a:rPr lang="en-US" dirty="0" err="1">
                <a:solidFill>
                  <a:schemeClr val="accent5">
                    <a:lumMod val="75000"/>
                  </a:schemeClr>
                </a:solidFill>
                <a:latin typeface="+mj-lt"/>
              </a:rPr>
              <a:t>Tonne</a:t>
            </a:r>
            <a:r>
              <a:rPr lang="en-US" dirty="0">
                <a:solidFill>
                  <a:schemeClr val="accent5">
                    <a:lumMod val="75000"/>
                  </a:schemeClr>
                </a:solidFill>
                <a:latin typeface="+mj-lt"/>
              </a:rPr>
              <a:t> modules.  There were over 100 transport runs with over 30 ultra-heavy modules. The design was for 10,000 cumulative axle passes over any one point.</a:t>
            </a:r>
            <a:r>
              <a:rPr lang="en-US" sz="1800" dirty="0">
                <a:effectLst/>
                <a:latin typeface="Calibri" panose="020F0502020204030204" pitchFamily="34" charset="0"/>
                <a:ea typeface="Calibri" panose="020F0502020204030204" pitchFamily="34" charset="0"/>
              </a:rPr>
              <a:t> </a:t>
            </a:r>
            <a:endParaRPr lang="en-US" dirty="0">
              <a:latin typeface="+mj-lt"/>
            </a:endParaRPr>
          </a:p>
        </p:txBody>
      </p:sp>
      <p:pic>
        <p:nvPicPr>
          <p:cNvPr id="5" name="Picture 4">
            <a:hlinkClick r:id="rId2"/>
            <a:extLst>
              <a:ext uri="{FF2B5EF4-FFF2-40B4-BE49-F238E27FC236}">
                <a16:creationId xmlns:a16="http://schemas.microsoft.com/office/drawing/2014/main" id="{B9B556D8-62E9-4188-A2DF-C91B8763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9556" y="4200067"/>
            <a:ext cx="3155781" cy="2178137"/>
          </a:xfrm>
          <a:prstGeom prst="rect">
            <a:avLst/>
          </a:prstGeom>
        </p:spPr>
      </p:pic>
      <p:sp>
        <p:nvSpPr>
          <p:cNvPr id="4" name="TextBox 3">
            <a:extLst>
              <a:ext uri="{FF2B5EF4-FFF2-40B4-BE49-F238E27FC236}">
                <a16:creationId xmlns:a16="http://schemas.microsoft.com/office/drawing/2014/main" id="{6EFEE32B-0EA7-4D11-A849-9F74683F65D6}"/>
              </a:ext>
            </a:extLst>
          </p:cNvPr>
          <p:cNvSpPr txBox="1"/>
          <p:nvPr/>
        </p:nvSpPr>
        <p:spPr>
          <a:xfrm>
            <a:off x="2309556" y="4200067"/>
            <a:ext cx="3211135" cy="369332"/>
          </a:xfrm>
          <a:prstGeom prst="rect">
            <a:avLst/>
          </a:prstGeom>
          <a:noFill/>
        </p:spPr>
        <p:txBody>
          <a:bodyPr wrap="none" rtlCol="0">
            <a:spAutoFit/>
          </a:bodyPr>
          <a:lstStyle/>
          <a:p>
            <a:r>
              <a:rPr lang="en-US" sz="1800" dirty="0">
                <a:solidFill>
                  <a:schemeClr val="bg1"/>
                </a:solidFill>
              </a:rPr>
              <a:t>https://vimeo.com/377598222</a:t>
            </a:r>
          </a:p>
        </p:txBody>
      </p:sp>
      <p:pic>
        <p:nvPicPr>
          <p:cNvPr id="7" name="Picture 6">
            <a:extLst>
              <a:ext uri="{FF2B5EF4-FFF2-40B4-BE49-F238E27FC236}">
                <a16:creationId xmlns:a16="http://schemas.microsoft.com/office/drawing/2014/main" id="{32F2260E-CF55-C8F2-C202-2938F345679A}"/>
              </a:ext>
            </a:extLst>
          </p:cNvPr>
          <p:cNvPicPr>
            <a:picLocks noChangeAspect="1"/>
          </p:cNvPicPr>
          <p:nvPr/>
        </p:nvPicPr>
        <p:blipFill>
          <a:blip r:embed="rId4"/>
          <a:stretch>
            <a:fillRect/>
          </a:stretch>
        </p:blipFill>
        <p:spPr>
          <a:xfrm>
            <a:off x="513715" y="4384734"/>
            <a:ext cx="1765430" cy="1617627"/>
          </a:xfrm>
          <a:prstGeom prst="rect">
            <a:avLst/>
          </a:prstGeom>
        </p:spPr>
      </p:pic>
      <p:pic>
        <p:nvPicPr>
          <p:cNvPr id="1027" name="Picture 2">
            <a:extLst>
              <a:ext uri="{FF2B5EF4-FFF2-40B4-BE49-F238E27FC236}">
                <a16:creationId xmlns:a16="http://schemas.microsoft.com/office/drawing/2014/main" id="{1203375F-26BD-5FDC-CD99-341B6A1278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335" y="4200067"/>
            <a:ext cx="3786750" cy="21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m_5303568600388793947gmail-m_-5263520039486729790Picture 2" descr="image001.png">
            <a:extLst>
              <a:ext uri="{FF2B5EF4-FFF2-40B4-BE49-F238E27FC236}">
                <a16:creationId xmlns:a16="http://schemas.microsoft.com/office/drawing/2014/main" id="{F3F00A80-9AF5-E5F0-5646-4FBC55A6A7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1513" y="4200067"/>
            <a:ext cx="3692870" cy="21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102576"/>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CBR chart 3.png">
            <a:extLst>
              <a:ext uri="{FF2B5EF4-FFF2-40B4-BE49-F238E27FC236}">
                <a16:creationId xmlns:a16="http://schemas.microsoft.com/office/drawing/2014/main" id="{C584FB74-9B6E-459B-8BE1-AC4EA17210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547" y="407066"/>
            <a:ext cx="10990642" cy="608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6CD49DC-3E69-4D03-B9AA-BEE3BEE7DAF2}"/>
              </a:ext>
            </a:extLst>
          </p:cNvPr>
          <p:cNvSpPr txBox="1"/>
          <p:nvPr/>
        </p:nvSpPr>
        <p:spPr>
          <a:xfrm>
            <a:off x="6794520" y="512956"/>
            <a:ext cx="3007555" cy="400110"/>
          </a:xfrm>
          <a:prstGeom prst="rect">
            <a:avLst/>
          </a:prstGeom>
          <a:noFill/>
        </p:spPr>
        <p:txBody>
          <a:bodyPr wrap="none" rtlCol="0">
            <a:spAutoFit/>
          </a:bodyPr>
          <a:lstStyle/>
          <a:p>
            <a:r>
              <a:rPr lang="en-US" dirty="0"/>
              <a:t>(California Bearing Rate)</a:t>
            </a:r>
          </a:p>
        </p:txBody>
      </p:sp>
      <p:pic>
        <p:nvPicPr>
          <p:cNvPr id="4" name="Picture 3">
            <a:extLst>
              <a:ext uri="{FF2B5EF4-FFF2-40B4-BE49-F238E27FC236}">
                <a16:creationId xmlns:a16="http://schemas.microsoft.com/office/drawing/2014/main" id="{AD6A7157-28BA-4C3B-9A90-2E2FBA199E84}"/>
              </a:ext>
            </a:extLst>
          </p:cNvPr>
          <p:cNvPicPr>
            <a:picLocks noChangeAspect="1"/>
          </p:cNvPicPr>
          <p:nvPr/>
        </p:nvPicPr>
        <p:blipFill>
          <a:blip r:embed="rId3"/>
          <a:stretch>
            <a:fillRect/>
          </a:stretch>
        </p:blipFill>
        <p:spPr>
          <a:xfrm>
            <a:off x="6835541" y="4378977"/>
            <a:ext cx="4483100" cy="10350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827" y="160260"/>
            <a:ext cx="10076169" cy="635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6D81BFB-7193-42EB-AEC0-3D0CBF4E5E4C}"/>
              </a:ext>
            </a:extLst>
          </p:cNvPr>
          <p:cNvSpPr txBox="1"/>
          <p:nvPr/>
        </p:nvSpPr>
        <p:spPr>
          <a:xfrm>
            <a:off x="4694672" y="4944779"/>
            <a:ext cx="4161717" cy="400110"/>
          </a:xfrm>
          <a:prstGeom prst="rect">
            <a:avLst/>
          </a:prstGeom>
          <a:noFill/>
        </p:spPr>
        <p:txBody>
          <a:bodyPr wrap="none" rtlCol="0">
            <a:spAutoFit/>
          </a:bodyPr>
          <a:lstStyle/>
          <a:p>
            <a:r>
              <a:rPr lang="en-US" dirty="0"/>
              <a:t>Cement Modulus base stabilization</a:t>
            </a:r>
          </a:p>
        </p:txBody>
      </p:sp>
      <p:sp>
        <p:nvSpPr>
          <p:cNvPr id="5" name="TextBox 4">
            <a:extLst>
              <a:ext uri="{FF2B5EF4-FFF2-40B4-BE49-F238E27FC236}">
                <a16:creationId xmlns:a16="http://schemas.microsoft.com/office/drawing/2014/main" id="{2BB37BA7-86FE-4AC3-9282-13F90FEFC47F}"/>
              </a:ext>
            </a:extLst>
          </p:cNvPr>
          <p:cNvSpPr txBox="1"/>
          <p:nvPr/>
        </p:nvSpPr>
        <p:spPr>
          <a:xfrm>
            <a:off x="5124878" y="3080743"/>
            <a:ext cx="4161717" cy="400110"/>
          </a:xfrm>
          <a:prstGeom prst="rect">
            <a:avLst/>
          </a:prstGeom>
          <a:noFill/>
        </p:spPr>
        <p:txBody>
          <a:bodyPr wrap="none" rtlCol="0">
            <a:spAutoFit/>
          </a:bodyPr>
          <a:lstStyle/>
          <a:p>
            <a:r>
              <a:rPr lang="en-US" dirty="0"/>
              <a:t>Cement Modulus base stabilization</a:t>
            </a:r>
          </a:p>
        </p:txBody>
      </p:sp>
      <p:sp>
        <p:nvSpPr>
          <p:cNvPr id="6" name="TextBox 5">
            <a:extLst>
              <a:ext uri="{FF2B5EF4-FFF2-40B4-BE49-F238E27FC236}">
                <a16:creationId xmlns:a16="http://schemas.microsoft.com/office/drawing/2014/main" id="{E1F76505-5978-4293-A543-C5932F76D044}"/>
              </a:ext>
            </a:extLst>
          </p:cNvPr>
          <p:cNvSpPr txBox="1"/>
          <p:nvPr/>
        </p:nvSpPr>
        <p:spPr>
          <a:xfrm>
            <a:off x="6374490" y="1278215"/>
            <a:ext cx="4161717" cy="400110"/>
          </a:xfrm>
          <a:prstGeom prst="rect">
            <a:avLst/>
          </a:prstGeom>
          <a:noFill/>
        </p:spPr>
        <p:txBody>
          <a:bodyPr wrap="none" rtlCol="0">
            <a:spAutoFit/>
          </a:bodyPr>
          <a:lstStyle/>
          <a:p>
            <a:r>
              <a:rPr lang="en-US" dirty="0"/>
              <a:t>Cement Modulus base stabilization</a:t>
            </a:r>
          </a:p>
        </p:txBody>
      </p:sp>
      <p:sp>
        <p:nvSpPr>
          <p:cNvPr id="4" name="TextBox 3">
            <a:extLst>
              <a:ext uri="{FF2B5EF4-FFF2-40B4-BE49-F238E27FC236}">
                <a16:creationId xmlns:a16="http://schemas.microsoft.com/office/drawing/2014/main" id="{E62B5918-A1E5-48E5-9AD6-1BE70050C5F4}"/>
              </a:ext>
            </a:extLst>
          </p:cNvPr>
          <p:cNvSpPr txBox="1"/>
          <p:nvPr/>
        </p:nvSpPr>
        <p:spPr>
          <a:xfrm>
            <a:off x="8600007" y="6117068"/>
            <a:ext cx="1737976" cy="400110"/>
          </a:xfrm>
          <a:prstGeom prst="rect">
            <a:avLst/>
          </a:prstGeom>
          <a:noFill/>
        </p:spPr>
        <p:txBody>
          <a:bodyPr wrap="none" rtlCol="0">
            <a:spAutoFit/>
          </a:bodyPr>
          <a:lstStyle/>
          <a:p>
            <a:r>
              <a:rPr lang="en-US" dirty="0">
                <a:solidFill>
                  <a:schemeClr val="accent6">
                    <a:lumMod val="50000"/>
                  </a:schemeClr>
                </a:solidFill>
              </a:rPr>
              <a:t>(Megapascal)</a:t>
            </a:r>
          </a:p>
        </p:txBody>
      </p:sp>
      <p:sp>
        <p:nvSpPr>
          <p:cNvPr id="7" name="TextBox 6">
            <a:extLst>
              <a:ext uri="{FF2B5EF4-FFF2-40B4-BE49-F238E27FC236}">
                <a16:creationId xmlns:a16="http://schemas.microsoft.com/office/drawing/2014/main" id="{5D741302-2C08-41F7-9F4A-818441EA2A99}"/>
              </a:ext>
            </a:extLst>
          </p:cNvPr>
          <p:cNvSpPr txBox="1"/>
          <p:nvPr/>
        </p:nvSpPr>
        <p:spPr>
          <a:xfrm>
            <a:off x="1252004" y="6019116"/>
            <a:ext cx="2198038" cy="400110"/>
          </a:xfrm>
          <a:prstGeom prst="rect">
            <a:avLst/>
          </a:prstGeom>
          <a:noFill/>
        </p:spPr>
        <p:txBody>
          <a:bodyPr wrap="none" rtlCol="0">
            <a:spAutoFit/>
          </a:bodyPr>
          <a:lstStyle/>
          <a:p>
            <a:r>
              <a:rPr lang="en-US" dirty="0">
                <a:solidFill>
                  <a:schemeClr val="accent6">
                    <a:lumMod val="50000"/>
                  </a:schemeClr>
                </a:solidFill>
              </a:rPr>
              <a:t>1 MPa =  145 PSI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95" y="162131"/>
            <a:ext cx="10186117" cy="63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D063D35-E9B6-4BB0-A1FC-B92B27E1690F}"/>
              </a:ext>
            </a:extLst>
          </p:cNvPr>
          <p:cNvSpPr txBox="1"/>
          <p:nvPr/>
        </p:nvSpPr>
        <p:spPr>
          <a:xfrm>
            <a:off x="8558319" y="5883118"/>
            <a:ext cx="1737976" cy="400110"/>
          </a:xfrm>
          <a:prstGeom prst="rect">
            <a:avLst/>
          </a:prstGeom>
          <a:noFill/>
        </p:spPr>
        <p:txBody>
          <a:bodyPr wrap="none" rtlCol="0">
            <a:spAutoFit/>
          </a:bodyPr>
          <a:lstStyle/>
          <a:p>
            <a:r>
              <a:rPr lang="en-US" dirty="0">
                <a:solidFill>
                  <a:schemeClr val="accent6">
                    <a:lumMod val="50000"/>
                  </a:schemeClr>
                </a:solidFill>
              </a:rPr>
              <a:t>(Megapascal)</a:t>
            </a:r>
          </a:p>
        </p:txBody>
      </p:sp>
      <p:sp>
        <p:nvSpPr>
          <p:cNvPr id="4" name="TextBox 3">
            <a:extLst>
              <a:ext uri="{FF2B5EF4-FFF2-40B4-BE49-F238E27FC236}">
                <a16:creationId xmlns:a16="http://schemas.microsoft.com/office/drawing/2014/main" id="{63C724A8-E147-44B5-B454-2BEE2CA0C16E}"/>
              </a:ext>
            </a:extLst>
          </p:cNvPr>
          <p:cNvSpPr txBox="1"/>
          <p:nvPr/>
        </p:nvSpPr>
        <p:spPr>
          <a:xfrm>
            <a:off x="1251662" y="5991255"/>
            <a:ext cx="2198038" cy="400110"/>
          </a:xfrm>
          <a:prstGeom prst="rect">
            <a:avLst/>
          </a:prstGeom>
          <a:noFill/>
        </p:spPr>
        <p:txBody>
          <a:bodyPr wrap="none" rtlCol="0">
            <a:spAutoFit/>
          </a:bodyPr>
          <a:lstStyle/>
          <a:p>
            <a:r>
              <a:rPr lang="en-US" dirty="0">
                <a:solidFill>
                  <a:schemeClr val="accent6">
                    <a:lumMod val="50000"/>
                  </a:schemeClr>
                </a:solidFill>
              </a:rPr>
              <a:t>1 MPa =  145 PSI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Screen Shot 2015-06-18 at 10.50.3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587" y="89434"/>
            <a:ext cx="6892925" cy="643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C7D5E0B2-4ACC-4A94-9E56-71DEF614C9F4}"/>
              </a:ext>
            </a:extLst>
          </p:cNvPr>
          <p:cNvSpPr/>
          <p:nvPr/>
        </p:nvSpPr>
        <p:spPr>
          <a:xfrm rot="18957786">
            <a:off x="4762240" y="2773795"/>
            <a:ext cx="838200" cy="2286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EF0E4AF-53FC-426E-8756-4B11A8A286C1}"/>
              </a:ext>
            </a:extLst>
          </p:cNvPr>
          <p:cNvSpPr txBox="1"/>
          <p:nvPr/>
        </p:nvSpPr>
        <p:spPr>
          <a:xfrm>
            <a:off x="8077201" y="762000"/>
            <a:ext cx="870751" cy="400110"/>
          </a:xfrm>
          <a:prstGeom prst="rect">
            <a:avLst/>
          </a:prstGeom>
          <a:noFill/>
        </p:spPr>
        <p:txBody>
          <a:bodyPr wrap="none" rtlCol="0">
            <a:spAutoFit/>
          </a:bodyPr>
          <a:lstStyle/>
          <a:p>
            <a:r>
              <a:rPr lang="en-US" b="1" dirty="0">
                <a:solidFill>
                  <a:srgbClr val="00B050"/>
                </a:solidFill>
              </a:rPr>
              <a:t>BEST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C30C27-81C2-4620-97BD-D5649CC192DF}"/>
              </a:ext>
            </a:extLst>
          </p:cNvPr>
          <p:cNvPicPr>
            <a:picLocks noChangeAspect="1"/>
          </p:cNvPicPr>
          <p:nvPr/>
        </p:nvPicPr>
        <p:blipFill>
          <a:blip r:embed="rId2"/>
          <a:stretch>
            <a:fillRect/>
          </a:stretch>
        </p:blipFill>
        <p:spPr>
          <a:xfrm>
            <a:off x="768558" y="789526"/>
            <a:ext cx="10259873" cy="5190160"/>
          </a:xfrm>
          <a:prstGeom prst="rect">
            <a:avLst/>
          </a:prstGeom>
        </p:spPr>
      </p:pic>
      <p:sp>
        <p:nvSpPr>
          <p:cNvPr id="2" name="Rectangle 1">
            <a:extLst>
              <a:ext uri="{FF2B5EF4-FFF2-40B4-BE49-F238E27FC236}">
                <a16:creationId xmlns:a16="http://schemas.microsoft.com/office/drawing/2014/main" id="{EE297E17-4324-443B-A578-294B6FFBF21F}"/>
              </a:ext>
            </a:extLst>
          </p:cNvPr>
          <p:cNvSpPr/>
          <p:nvPr/>
        </p:nvSpPr>
        <p:spPr>
          <a:xfrm>
            <a:off x="8569849" y="4693918"/>
            <a:ext cx="2360638" cy="844849"/>
          </a:xfrm>
          <a:prstGeom prst="rect">
            <a:avLst/>
          </a:prstGeom>
          <a:solidFill>
            <a:schemeClr val="bg1"/>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accent5">
                    <a:lumMod val="75000"/>
                  </a:schemeClr>
                </a:solidFill>
              </a:rPr>
              <a:t>Top-Seal</a:t>
            </a:r>
            <a:r>
              <a:rPr lang="en-US" sz="1200" dirty="0">
                <a:solidFill>
                  <a:schemeClr val="accent5">
                    <a:lumMod val="75000"/>
                  </a:schemeClr>
                </a:solidFill>
              </a:rPr>
              <a:t> treated soil, at 2.9x10-9 cm/sec. the liquid would need </a:t>
            </a:r>
            <a:r>
              <a:rPr lang="en-US" sz="1200" b="1" dirty="0">
                <a:solidFill>
                  <a:schemeClr val="accent5">
                    <a:lumMod val="75000"/>
                  </a:schemeClr>
                </a:solidFill>
                <a:effectLst>
                  <a:outerShdw blurRad="38100" dist="38100" dir="2700000" algn="tl">
                    <a:srgbClr val="000000">
                      <a:alpha val="43137"/>
                    </a:srgbClr>
                  </a:outerShdw>
                </a:effectLst>
              </a:rPr>
              <a:t>16.4 years </a:t>
            </a:r>
            <a:r>
              <a:rPr lang="en-US" sz="1200" dirty="0">
                <a:solidFill>
                  <a:schemeClr val="accent5">
                    <a:lumMod val="75000"/>
                  </a:schemeClr>
                </a:solidFill>
              </a:rPr>
              <a:t>to go through 15 cm.</a:t>
            </a:r>
          </a:p>
        </p:txBody>
      </p:sp>
      <p:sp>
        <p:nvSpPr>
          <p:cNvPr id="4" name="Rectangle 3">
            <a:extLst>
              <a:ext uri="{FF2B5EF4-FFF2-40B4-BE49-F238E27FC236}">
                <a16:creationId xmlns:a16="http://schemas.microsoft.com/office/drawing/2014/main" id="{D35610F0-A776-42C7-8EF2-5C98266058F7}"/>
              </a:ext>
            </a:extLst>
          </p:cNvPr>
          <p:cNvSpPr/>
          <p:nvPr/>
        </p:nvSpPr>
        <p:spPr>
          <a:xfrm>
            <a:off x="8569126" y="3817711"/>
            <a:ext cx="2361361" cy="745769"/>
          </a:xfrm>
          <a:prstGeom prst="rect">
            <a:avLst/>
          </a:prstGeom>
          <a:solidFill>
            <a:schemeClr val="bg1"/>
          </a:solid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accent5">
                    <a:lumMod val="75000"/>
                  </a:schemeClr>
                </a:solidFill>
              </a:rPr>
              <a:t>The USEPA standard of 1x10-7 cm/sec. it would take liquid </a:t>
            </a:r>
            <a:r>
              <a:rPr lang="en-US" sz="1200" b="1" dirty="0">
                <a:solidFill>
                  <a:schemeClr val="accent5">
                    <a:lumMod val="75000"/>
                  </a:schemeClr>
                </a:solidFill>
                <a:effectLst>
                  <a:outerShdw blurRad="38100" dist="38100" dir="2700000" algn="tl">
                    <a:srgbClr val="000000">
                      <a:alpha val="43137"/>
                    </a:srgbClr>
                  </a:outerShdw>
                </a:effectLst>
              </a:rPr>
              <a:t>4.76 years </a:t>
            </a:r>
            <a:r>
              <a:rPr lang="en-US" sz="1200" dirty="0">
                <a:solidFill>
                  <a:schemeClr val="accent5">
                    <a:lumMod val="75000"/>
                  </a:schemeClr>
                </a:solidFill>
              </a:rPr>
              <a:t>to traverse 15 cm.</a:t>
            </a:r>
          </a:p>
        </p:txBody>
      </p:sp>
      <p:sp>
        <p:nvSpPr>
          <p:cNvPr id="3" name="Arrow: Down 2">
            <a:extLst>
              <a:ext uri="{FF2B5EF4-FFF2-40B4-BE49-F238E27FC236}">
                <a16:creationId xmlns:a16="http://schemas.microsoft.com/office/drawing/2014/main" id="{80B46053-B8F6-4A18-A568-FF51A6535C8E}"/>
              </a:ext>
            </a:extLst>
          </p:cNvPr>
          <p:cNvSpPr/>
          <p:nvPr/>
        </p:nvSpPr>
        <p:spPr>
          <a:xfrm>
            <a:off x="5430793" y="2776259"/>
            <a:ext cx="533400" cy="990600"/>
          </a:xfrm>
          <a:prstGeom prst="downArrow">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B672F46-3FC6-4A6C-96F2-5345A55153D8}"/>
              </a:ext>
            </a:extLst>
          </p:cNvPr>
          <p:cNvSpPr txBox="1"/>
          <p:nvPr/>
        </p:nvSpPr>
        <p:spPr>
          <a:xfrm>
            <a:off x="6992944" y="1716638"/>
            <a:ext cx="1082348" cy="400110"/>
          </a:xfrm>
          <a:prstGeom prst="rect">
            <a:avLst/>
          </a:prstGeom>
          <a:noFill/>
        </p:spPr>
        <p:txBody>
          <a:bodyPr wrap="none" rtlCol="0">
            <a:spAutoFit/>
          </a:bodyPr>
          <a:lstStyle/>
          <a:p>
            <a:r>
              <a:rPr lang="en-US" b="1" dirty="0">
                <a:solidFill>
                  <a:schemeClr val="accent5">
                    <a:lumMod val="75000"/>
                  </a:schemeClr>
                </a:solidFill>
              </a:rPr>
              <a:t>1.0E-07</a:t>
            </a:r>
          </a:p>
        </p:txBody>
      </p:sp>
      <p:sp>
        <p:nvSpPr>
          <p:cNvPr id="9" name="TextBox 8">
            <a:extLst>
              <a:ext uri="{FF2B5EF4-FFF2-40B4-BE49-F238E27FC236}">
                <a16:creationId xmlns:a16="http://schemas.microsoft.com/office/drawing/2014/main" id="{3322C80A-9B69-4309-890A-5E6A11F5929D}"/>
              </a:ext>
            </a:extLst>
          </p:cNvPr>
          <p:cNvSpPr txBox="1"/>
          <p:nvPr/>
        </p:nvSpPr>
        <p:spPr>
          <a:xfrm>
            <a:off x="5156319" y="3790486"/>
            <a:ext cx="1082348" cy="400110"/>
          </a:xfrm>
          <a:prstGeom prst="rect">
            <a:avLst/>
          </a:prstGeom>
          <a:noFill/>
        </p:spPr>
        <p:txBody>
          <a:bodyPr wrap="none" rtlCol="0">
            <a:spAutoFit/>
          </a:bodyPr>
          <a:lstStyle/>
          <a:p>
            <a:r>
              <a:rPr lang="en-US" b="1" dirty="0">
                <a:solidFill>
                  <a:schemeClr val="accent5">
                    <a:lumMod val="75000"/>
                  </a:schemeClr>
                </a:solidFill>
              </a:rPr>
              <a:t>2.9E-09</a:t>
            </a:r>
          </a:p>
        </p:txBody>
      </p:sp>
      <p:sp>
        <p:nvSpPr>
          <p:cNvPr id="8" name="TextBox 7">
            <a:extLst>
              <a:ext uri="{FF2B5EF4-FFF2-40B4-BE49-F238E27FC236}">
                <a16:creationId xmlns:a16="http://schemas.microsoft.com/office/drawing/2014/main" id="{820BA753-37C5-43D6-9580-3B79F126897C}"/>
              </a:ext>
            </a:extLst>
          </p:cNvPr>
          <p:cNvSpPr txBox="1"/>
          <p:nvPr/>
        </p:nvSpPr>
        <p:spPr>
          <a:xfrm rot="16200000">
            <a:off x="117225" y="3304788"/>
            <a:ext cx="3102131" cy="400110"/>
          </a:xfrm>
          <a:prstGeom prst="rect">
            <a:avLst/>
          </a:prstGeom>
          <a:noFill/>
        </p:spPr>
        <p:txBody>
          <a:bodyPr wrap="none" rtlCol="0">
            <a:spAutoFit/>
          </a:bodyPr>
          <a:lstStyle/>
          <a:p>
            <a:r>
              <a:rPr lang="en-US" b="1" dirty="0">
                <a:solidFill>
                  <a:schemeClr val="accent5">
                    <a:lumMod val="75000"/>
                  </a:schemeClr>
                </a:solidFill>
              </a:rPr>
              <a:t>Permeability Coefficient</a:t>
            </a:r>
          </a:p>
        </p:txBody>
      </p:sp>
      <p:cxnSp>
        <p:nvCxnSpPr>
          <p:cNvPr id="11" name="Straight Arrow Connector 10">
            <a:extLst>
              <a:ext uri="{FF2B5EF4-FFF2-40B4-BE49-F238E27FC236}">
                <a16:creationId xmlns:a16="http://schemas.microsoft.com/office/drawing/2014/main" id="{22B7D112-CF3D-4013-8B8A-4C304BB109DA}"/>
              </a:ext>
            </a:extLst>
          </p:cNvPr>
          <p:cNvCxnSpPr>
            <a:cxnSpLocks/>
          </p:cNvCxnSpPr>
          <p:nvPr/>
        </p:nvCxnSpPr>
        <p:spPr bwMode="auto">
          <a:xfrm>
            <a:off x="1318451" y="1507876"/>
            <a:ext cx="0" cy="3527366"/>
          </a:xfrm>
          <a:prstGeom prst="straightConnector1">
            <a:avLst/>
          </a:prstGeom>
          <a:solidFill>
            <a:srgbClr val="34BFFE"/>
          </a:solidFill>
          <a:ln w="9525" cap="flat" cmpd="sng" algn="ctr">
            <a:solidFill>
              <a:srgbClr val="002060"/>
            </a:solidFill>
            <a:prstDash val="solid"/>
            <a:round/>
            <a:headEnd type="triangle" w="med" len="med"/>
            <a:tailEnd type="triangle" w="med" len="med"/>
          </a:ln>
          <a:effectLst/>
        </p:spPr>
      </p:cxnSp>
      <p:sp>
        <p:nvSpPr>
          <p:cNvPr id="12" name="TextBox 11">
            <a:extLst>
              <a:ext uri="{FF2B5EF4-FFF2-40B4-BE49-F238E27FC236}">
                <a16:creationId xmlns:a16="http://schemas.microsoft.com/office/drawing/2014/main" id="{57D00FC6-3958-4E36-947E-155CDBAE1112}"/>
              </a:ext>
            </a:extLst>
          </p:cNvPr>
          <p:cNvSpPr txBox="1"/>
          <p:nvPr/>
        </p:nvSpPr>
        <p:spPr>
          <a:xfrm>
            <a:off x="934581" y="1076989"/>
            <a:ext cx="867546" cy="430887"/>
          </a:xfrm>
          <a:prstGeom prst="rect">
            <a:avLst/>
          </a:prstGeom>
          <a:noFill/>
        </p:spPr>
        <p:txBody>
          <a:bodyPr wrap="none" rtlCol="0">
            <a:spAutoFit/>
          </a:bodyPr>
          <a:lstStyle/>
          <a:p>
            <a:pPr algn="ctr"/>
            <a:r>
              <a:rPr lang="en-US" sz="1100" dirty="0">
                <a:solidFill>
                  <a:schemeClr val="accent5">
                    <a:lumMod val="75000"/>
                  </a:schemeClr>
                </a:solidFill>
              </a:rPr>
              <a:t>More </a:t>
            </a:r>
          </a:p>
          <a:p>
            <a:pPr algn="ctr"/>
            <a:r>
              <a:rPr lang="en-US" sz="1100" dirty="0">
                <a:solidFill>
                  <a:schemeClr val="accent5">
                    <a:lumMod val="75000"/>
                  </a:schemeClr>
                </a:solidFill>
              </a:rPr>
              <a:t>Permeable</a:t>
            </a:r>
          </a:p>
        </p:txBody>
      </p:sp>
      <p:sp>
        <p:nvSpPr>
          <p:cNvPr id="15" name="TextBox 14">
            <a:extLst>
              <a:ext uri="{FF2B5EF4-FFF2-40B4-BE49-F238E27FC236}">
                <a16:creationId xmlns:a16="http://schemas.microsoft.com/office/drawing/2014/main" id="{FD69C117-E88A-45EB-A437-40B6E4C3924C}"/>
              </a:ext>
            </a:extLst>
          </p:cNvPr>
          <p:cNvSpPr txBox="1"/>
          <p:nvPr/>
        </p:nvSpPr>
        <p:spPr>
          <a:xfrm>
            <a:off x="934582" y="5076576"/>
            <a:ext cx="867546" cy="430887"/>
          </a:xfrm>
          <a:prstGeom prst="rect">
            <a:avLst/>
          </a:prstGeom>
          <a:noFill/>
        </p:spPr>
        <p:txBody>
          <a:bodyPr wrap="none" rtlCol="0">
            <a:spAutoFit/>
          </a:bodyPr>
          <a:lstStyle/>
          <a:p>
            <a:pPr algn="ctr"/>
            <a:r>
              <a:rPr lang="en-US" sz="1100" dirty="0">
                <a:solidFill>
                  <a:schemeClr val="accent5">
                    <a:lumMod val="75000"/>
                  </a:schemeClr>
                </a:solidFill>
              </a:rPr>
              <a:t>Less</a:t>
            </a:r>
          </a:p>
          <a:p>
            <a:pPr algn="ctr"/>
            <a:r>
              <a:rPr lang="en-US" sz="1100" dirty="0">
                <a:solidFill>
                  <a:schemeClr val="accent5">
                    <a:lumMod val="75000"/>
                  </a:schemeClr>
                </a:solidFill>
              </a:rPr>
              <a:t>Permeable</a:t>
            </a:r>
          </a:p>
        </p:txBody>
      </p:sp>
      <p:sp>
        <p:nvSpPr>
          <p:cNvPr id="14" name="TextBox 13">
            <a:extLst>
              <a:ext uri="{FF2B5EF4-FFF2-40B4-BE49-F238E27FC236}">
                <a16:creationId xmlns:a16="http://schemas.microsoft.com/office/drawing/2014/main" id="{640246AA-9E64-417B-8C9F-8AAD3FBB360F}"/>
              </a:ext>
            </a:extLst>
          </p:cNvPr>
          <p:cNvSpPr txBox="1"/>
          <p:nvPr/>
        </p:nvSpPr>
        <p:spPr>
          <a:xfrm>
            <a:off x="5373341" y="4627197"/>
            <a:ext cx="2072683" cy="307777"/>
          </a:xfrm>
          <a:prstGeom prst="rect">
            <a:avLst/>
          </a:prstGeom>
          <a:noFill/>
        </p:spPr>
        <p:txBody>
          <a:bodyPr wrap="none" rtlCol="0">
            <a:spAutoFit/>
          </a:bodyPr>
          <a:lstStyle/>
          <a:p>
            <a:r>
              <a:rPr lang="en-US" sz="1400" dirty="0">
                <a:solidFill>
                  <a:schemeClr val="accent5">
                    <a:lumMod val="75000"/>
                  </a:schemeClr>
                </a:solidFill>
              </a:rPr>
              <a:t>Soil Type:  Sandy Loam</a:t>
            </a:r>
          </a:p>
        </p:txBody>
      </p:sp>
      <p:sp>
        <p:nvSpPr>
          <p:cNvPr id="16" name="TextBox 15">
            <a:extLst>
              <a:ext uri="{FF2B5EF4-FFF2-40B4-BE49-F238E27FC236}">
                <a16:creationId xmlns:a16="http://schemas.microsoft.com/office/drawing/2014/main" id="{AB60012A-0010-46FD-84A4-BD8A62E035AA}"/>
              </a:ext>
            </a:extLst>
          </p:cNvPr>
          <p:cNvSpPr txBox="1"/>
          <p:nvPr/>
        </p:nvSpPr>
        <p:spPr>
          <a:xfrm>
            <a:off x="8569849" y="1507876"/>
            <a:ext cx="1797608" cy="523220"/>
          </a:xfrm>
          <a:prstGeom prst="rect">
            <a:avLst/>
          </a:prstGeom>
          <a:noFill/>
        </p:spPr>
        <p:txBody>
          <a:bodyPr wrap="none" rtlCol="0">
            <a:spAutoFit/>
          </a:bodyPr>
          <a:lstStyle/>
          <a:p>
            <a:r>
              <a:rPr lang="en-US" sz="1400" dirty="0">
                <a:solidFill>
                  <a:schemeClr val="accent5">
                    <a:lumMod val="75000"/>
                  </a:schemeClr>
                </a:solidFill>
              </a:rPr>
              <a:t>USEPA STANDARD</a:t>
            </a:r>
          </a:p>
          <a:p>
            <a:r>
              <a:rPr lang="en-US" sz="1400" dirty="0">
                <a:solidFill>
                  <a:schemeClr val="accent5">
                    <a:lumMod val="75000"/>
                  </a:schemeClr>
                </a:solidFill>
              </a:rPr>
              <a:t>1x10-7 cm/sec</a:t>
            </a:r>
          </a:p>
        </p:txBody>
      </p:sp>
    </p:spTree>
    <p:extLst>
      <p:ext uri="{BB962C8B-B14F-4D97-AF65-F5344CB8AC3E}">
        <p14:creationId xmlns:p14="http://schemas.microsoft.com/office/powerpoint/2010/main" val="1962778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10" y="121176"/>
            <a:ext cx="10337572" cy="838200"/>
          </a:xfrm>
        </p:spPr>
        <p:txBody>
          <a:bodyPr/>
          <a:lstStyle/>
          <a:p>
            <a:r>
              <a:rPr lang="en-US" dirty="0">
                <a:latin typeface="Stencil Std" panose="04020904080802020404" pitchFamily="82" charset="0"/>
              </a:rPr>
              <a:t>EEI/UT-TPI’s PRODUCTS – TERRA PAVE</a:t>
            </a:r>
          </a:p>
        </p:txBody>
      </p:sp>
      <p:sp>
        <p:nvSpPr>
          <p:cNvPr id="3" name="Content Placeholder 2"/>
          <p:cNvSpPr>
            <a:spLocks noGrp="1"/>
          </p:cNvSpPr>
          <p:nvPr>
            <p:ph idx="1"/>
          </p:nvPr>
        </p:nvSpPr>
        <p:spPr>
          <a:xfrm>
            <a:off x="668373" y="1413288"/>
            <a:ext cx="11157320" cy="4724400"/>
          </a:xfrm>
        </p:spPr>
        <p:txBody>
          <a:bodyPr numCol="1">
            <a:normAutofit fontScale="92500" lnSpcReduction="20000"/>
          </a:bodyPr>
          <a:lstStyle/>
          <a:p>
            <a:pPr marL="0" indent="0" algn="just">
              <a:buNone/>
            </a:pPr>
            <a:r>
              <a:rPr lang="en-US" sz="2800" b="1" i="1" u="sng" dirty="0">
                <a:solidFill>
                  <a:schemeClr val="accent6">
                    <a:lumMod val="75000"/>
                  </a:schemeClr>
                </a:solidFill>
                <a:effectLst>
                  <a:outerShdw blurRad="38100" dist="38100" dir="2700000" algn="tl">
                    <a:srgbClr val="000000">
                      <a:alpha val="43137"/>
                    </a:srgbClr>
                  </a:outerShdw>
                </a:effectLst>
              </a:rPr>
              <a:t>ROAD MAINTENANCE:</a:t>
            </a:r>
          </a:p>
          <a:p>
            <a:pPr marL="514350" indent="-514350" algn="just">
              <a:buFont typeface="+mj-lt"/>
              <a:buAutoNum type="arabicPeriod"/>
            </a:pPr>
            <a:r>
              <a:rPr lang="en-US" sz="2800" i="1" dirty="0">
                <a:solidFill>
                  <a:schemeClr val="accent6">
                    <a:lumMod val="75000"/>
                  </a:schemeClr>
                </a:solidFill>
              </a:rPr>
              <a:t>Early asphalt maintenance/Pavement preservation</a:t>
            </a:r>
          </a:p>
          <a:p>
            <a:pPr marL="880110" lvl="1" indent="-514350" algn="just"/>
            <a:r>
              <a:rPr lang="en-US" sz="21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Fog Seal </a:t>
            </a:r>
            <a:r>
              <a:rPr lang="en-US" sz="2100" dirty="0">
                <a:solidFill>
                  <a:srgbClr val="00B050"/>
                </a:solidFill>
                <a:latin typeface="Arial" panose="020B0604020202020204" pitchFamily="34" charset="0"/>
                <a:cs typeface="Arial" panose="020B0604020202020204" pitchFamily="34" charset="0"/>
              </a:rPr>
              <a:t>– </a:t>
            </a:r>
            <a:r>
              <a:rPr lang="en-US" sz="2100" i="1" dirty="0">
                <a:solidFill>
                  <a:srgbClr val="00B050"/>
                </a:solidFill>
                <a:latin typeface="Arial" panose="020B0604020202020204" pitchFamily="34" charset="0"/>
                <a:cs typeface="Arial" panose="020B0604020202020204" pitchFamily="34" charset="0"/>
              </a:rPr>
              <a:t>Terra Fog</a:t>
            </a:r>
          </a:p>
          <a:p>
            <a:pPr marL="514350" indent="-514350" algn="just">
              <a:buFont typeface="+mj-lt"/>
              <a:buAutoNum type="arabicPeriod"/>
            </a:pPr>
            <a:endParaRPr lang="en-US" sz="1200" i="1" dirty="0"/>
          </a:p>
          <a:p>
            <a:pPr marL="0" indent="0" algn="just">
              <a:buNone/>
            </a:pPr>
            <a:r>
              <a:rPr lang="en-US" sz="2800" b="1" i="1" u="sng" dirty="0">
                <a:solidFill>
                  <a:schemeClr val="accent6">
                    <a:lumMod val="75000"/>
                  </a:schemeClr>
                </a:solidFill>
                <a:effectLst>
                  <a:outerShdw blurRad="38100" dist="38100" dir="2700000" algn="tl">
                    <a:srgbClr val="000000">
                      <a:alpha val="43137"/>
                    </a:srgbClr>
                  </a:outerShdw>
                </a:effectLst>
              </a:rPr>
              <a:t>NEW ROAD CONSTRUCTION:</a:t>
            </a:r>
          </a:p>
          <a:p>
            <a:pPr marL="514350" indent="-514350" algn="just">
              <a:buFont typeface="+mj-lt"/>
              <a:buAutoNum type="arabicPeriod"/>
            </a:pPr>
            <a:r>
              <a:rPr lang="en-US" sz="2800" i="1" dirty="0">
                <a:solidFill>
                  <a:schemeClr val="accent6">
                    <a:lumMod val="75000"/>
                  </a:schemeClr>
                </a:solidFill>
              </a:rPr>
              <a:t>New construction – Waterproof layer MC30 replacement</a:t>
            </a:r>
          </a:p>
          <a:p>
            <a:pPr marL="880110" lvl="1" indent="-514350" algn="just"/>
            <a:r>
              <a:rPr lang="en-US" sz="21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Prime Coat </a:t>
            </a:r>
            <a:r>
              <a:rPr lang="en-US" sz="2100" dirty="0">
                <a:solidFill>
                  <a:srgbClr val="00B050"/>
                </a:solidFill>
                <a:latin typeface="Arial" panose="020B0604020202020204" pitchFamily="34" charset="0"/>
                <a:cs typeface="Arial" panose="020B0604020202020204" pitchFamily="34" charset="0"/>
              </a:rPr>
              <a:t>– </a:t>
            </a:r>
            <a:r>
              <a:rPr lang="en-US" sz="2100" i="1" dirty="0">
                <a:solidFill>
                  <a:srgbClr val="00B050"/>
                </a:solidFill>
                <a:latin typeface="Arial" panose="020B0604020202020204" pitchFamily="34" charset="0"/>
                <a:cs typeface="Arial" panose="020B0604020202020204" pitchFamily="34" charset="0"/>
              </a:rPr>
              <a:t>Terra Prime</a:t>
            </a:r>
          </a:p>
          <a:p>
            <a:pPr marL="514350" indent="-514350" algn="just">
              <a:buFont typeface="+mj-lt"/>
              <a:buAutoNum type="arabicPeriod"/>
            </a:pPr>
            <a:r>
              <a:rPr lang="en-US" sz="2800" i="1" dirty="0">
                <a:solidFill>
                  <a:schemeClr val="accent6">
                    <a:lumMod val="75000"/>
                  </a:schemeClr>
                </a:solidFill>
              </a:rPr>
              <a:t>Unpaved dirt roads, airfields, parking lots, road base, etc..</a:t>
            </a:r>
          </a:p>
          <a:p>
            <a:pPr marL="880110" lvl="1" indent="-514350" algn="just"/>
            <a:r>
              <a:rPr lang="en-US" sz="21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Concrete Replacement </a:t>
            </a:r>
            <a:r>
              <a:rPr lang="en-US" sz="2100" dirty="0">
                <a:solidFill>
                  <a:srgbClr val="00B050"/>
                </a:solidFill>
                <a:latin typeface="Arial" panose="020B0604020202020204" pitchFamily="34" charset="0"/>
                <a:cs typeface="Arial" panose="020B0604020202020204" pitchFamily="34" charset="0"/>
              </a:rPr>
              <a:t>– </a:t>
            </a:r>
            <a:r>
              <a:rPr lang="en-US" sz="2100" i="1" dirty="0">
                <a:solidFill>
                  <a:srgbClr val="00B050"/>
                </a:solidFill>
                <a:latin typeface="Arial" panose="020B0604020202020204" pitchFamily="34" charset="0"/>
                <a:cs typeface="Arial" panose="020B0604020202020204" pitchFamily="34" charset="0"/>
              </a:rPr>
              <a:t>Top-Seal White</a:t>
            </a:r>
          </a:p>
          <a:p>
            <a:pPr marL="514350" indent="-514350" algn="just">
              <a:buFont typeface="+mj-lt"/>
              <a:buAutoNum type="arabicPeriod"/>
            </a:pPr>
            <a:r>
              <a:rPr lang="en-US" sz="2800" i="1" dirty="0">
                <a:solidFill>
                  <a:schemeClr val="accent6">
                    <a:lumMod val="75000"/>
                  </a:schemeClr>
                </a:solidFill>
              </a:rPr>
              <a:t>Paved roads, highways, runways, etc..</a:t>
            </a:r>
          </a:p>
          <a:p>
            <a:pPr marL="880110" lvl="1" indent="-514350" algn="just"/>
            <a:r>
              <a:rPr lang="en-US" sz="2100" b="1" dirty="0">
                <a:solidFill>
                  <a:srgbClr val="00B050"/>
                </a:solidFill>
                <a:effectLst>
                  <a:outerShdw blurRad="38100" dist="38100" dir="2700000" algn="tl">
                    <a:srgbClr val="000000">
                      <a:alpha val="43137"/>
                    </a:srgbClr>
                  </a:outerShdw>
                </a:effectLst>
                <a:latin typeface="+mj-lt"/>
              </a:rPr>
              <a:t>Concrete Replacement </a:t>
            </a:r>
            <a:r>
              <a:rPr lang="en-US" sz="2100" dirty="0">
                <a:solidFill>
                  <a:srgbClr val="00B050"/>
                </a:solidFill>
                <a:latin typeface="+mj-lt"/>
              </a:rPr>
              <a:t>– </a:t>
            </a:r>
            <a:r>
              <a:rPr lang="en-US" sz="2100" i="1" dirty="0">
                <a:solidFill>
                  <a:srgbClr val="00B050"/>
                </a:solidFill>
                <a:latin typeface="+mj-lt"/>
              </a:rPr>
              <a:t>Top-Seal White</a:t>
            </a:r>
          </a:p>
          <a:p>
            <a:pPr marL="880110" lvl="1" indent="-514350" algn="just"/>
            <a:r>
              <a:rPr lang="en-US" sz="2100" b="1" dirty="0">
                <a:solidFill>
                  <a:srgbClr val="00B050"/>
                </a:solidFill>
                <a:effectLst>
                  <a:outerShdw blurRad="38100" dist="38100" dir="2700000" algn="tl">
                    <a:srgbClr val="000000">
                      <a:alpha val="43137"/>
                    </a:srgbClr>
                  </a:outerShdw>
                </a:effectLst>
                <a:latin typeface="+mj-lt"/>
              </a:rPr>
              <a:t>Wearing Surface/Asphalt Replacement </a:t>
            </a:r>
            <a:r>
              <a:rPr lang="en-US" sz="2100" dirty="0">
                <a:solidFill>
                  <a:srgbClr val="00B050"/>
                </a:solidFill>
                <a:latin typeface="+mj-lt"/>
              </a:rPr>
              <a:t>– </a:t>
            </a:r>
            <a:r>
              <a:rPr lang="en-US" sz="2100" i="1" dirty="0">
                <a:solidFill>
                  <a:srgbClr val="00B050"/>
                </a:solidFill>
                <a:latin typeface="+mj-lt"/>
              </a:rPr>
              <a:t>Top-Seal Black</a:t>
            </a:r>
          </a:p>
          <a:p>
            <a:pPr marL="880110" lvl="1" indent="-514350" algn="just"/>
            <a:endParaRPr lang="en-US" sz="2200" i="1" dirty="0">
              <a:solidFill>
                <a:srgbClr val="00B050"/>
              </a:solidFill>
              <a:latin typeface="+mj-lt"/>
            </a:endParaRPr>
          </a:p>
        </p:txBody>
      </p:sp>
    </p:spTree>
    <p:extLst>
      <p:ext uri="{BB962C8B-B14F-4D97-AF65-F5344CB8AC3E}">
        <p14:creationId xmlns:p14="http://schemas.microsoft.com/office/powerpoint/2010/main" val="2738957901"/>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46" y="217324"/>
            <a:ext cx="10610980" cy="628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63A2C530-1591-433F-9618-0E5DD8E5451F}"/>
              </a:ext>
            </a:extLst>
          </p:cNvPr>
          <p:cNvSpPr/>
          <p:nvPr/>
        </p:nvSpPr>
        <p:spPr>
          <a:xfrm rot="10800000">
            <a:off x="3902943" y="1725264"/>
            <a:ext cx="838200" cy="6096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3BDF0ED-D030-44F8-BC24-AFB8832AAF58}"/>
              </a:ext>
            </a:extLst>
          </p:cNvPr>
          <p:cNvSpPr txBox="1"/>
          <p:nvPr/>
        </p:nvSpPr>
        <p:spPr>
          <a:xfrm>
            <a:off x="4875434" y="1830009"/>
            <a:ext cx="2692275" cy="400110"/>
          </a:xfrm>
          <a:prstGeom prst="rect">
            <a:avLst/>
          </a:prstGeom>
          <a:noFill/>
        </p:spPr>
        <p:txBody>
          <a:bodyPr wrap="none" rtlCol="0">
            <a:spAutoFit/>
          </a:bodyPr>
          <a:lstStyle/>
          <a:p>
            <a:r>
              <a:rPr lang="en-US" b="1" dirty="0">
                <a:solidFill>
                  <a:srgbClr val="00B050"/>
                </a:solidFill>
                <a:effectLst>
                  <a:outerShdw blurRad="38100" dist="38100" dir="2700000" algn="tl">
                    <a:srgbClr val="000000">
                      <a:alpha val="43137"/>
                    </a:srgbClr>
                  </a:outerShdw>
                </a:effectLst>
              </a:rPr>
              <a:t>TERRA PAVE WHITE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242610" y="1783389"/>
            <a:ext cx="11706780" cy="291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spcBef>
                <a:spcPct val="20000"/>
              </a:spcBef>
              <a:buClr>
                <a:schemeClr val="accent1"/>
              </a:buClr>
              <a:buSzPct val="70000"/>
              <a:buFont typeface="Wingdings 2" panose="05020102010507070707" pitchFamily="18" charset="2"/>
              <a:buChar char=""/>
              <a:tabLst>
                <a:tab pos="685800" algn="l"/>
              </a:tabLst>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tabLst>
                <a:tab pos="685800" algn="l"/>
              </a:tabLst>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tabLst>
                <a:tab pos="685800" algn="l"/>
              </a:tabLst>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tabLst>
                <a:tab pos="685800" algn="l"/>
              </a:tabLst>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tabLst>
                <a:tab pos="685800" algn="l"/>
              </a:tabLst>
              <a:defRPr>
                <a:solidFill>
                  <a:schemeClr val="tx2"/>
                </a:solidFill>
                <a:latin typeface="Franklin Gothic Book" panose="020B0503020102020204" pitchFamily="34" charset="0"/>
                <a:ea typeface="MS PGothic" panose="020B0600070205080204" pitchFamily="34" charset="-128"/>
              </a:defRPr>
            </a:lvl9pPr>
          </a:lstStyle>
          <a:p>
            <a:pPr eaLnBrk="1" hangingPunct="1">
              <a:lnSpc>
                <a:spcPct val="85000"/>
              </a:lnSpc>
              <a:spcBef>
                <a:spcPct val="0"/>
              </a:spcBef>
              <a:buClrTx/>
              <a:buSzTx/>
              <a:buFontTx/>
              <a:buNone/>
            </a:pPr>
            <a:r>
              <a:rPr lang="en-US" altLang="en-US" sz="3600" dirty="0">
                <a:solidFill>
                  <a:srgbClr val="FF0000"/>
                </a:solidFill>
                <a:latin typeface="Wingdings" panose="05000000000000000000" pitchFamily="2" charset="2"/>
                <a:cs typeface="Times New Roman" panose="02020603050405020304" pitchFamily="18" charset="0"/>
              </a:rPr>
              <a:t> Ø</a:t>
            </a:r>
            <a:r>
              <a:rPr lang="en-US" altLang="en-US" sz="3600" dirty="0">
                <a:solidFill>
                  <a:srgbClr val="FF0000"/>
                </a:solidFill>
                <a:latin typeface="Arial" panose="020B0604020202020204" pitchFamily="34" charset="0"/>
                <a:cs typeface="Times New Roman" panose="02020603050405020304" pitchFamily="18" charset="0"/>
              </a:rPr>
              <a:t> </a:t>
            </a:r>
            <a:r>
              <a:rPr lang="en-US" altLang="en-US" sz="3600" b="1" dirty="0">
                <a:solidFill>
                  <a:srgbClr val="002060"/>
                </a:solidFill>
                <a:latin typeface="Arial" panose="020B0604020202020204" pitchFamily="34" charset="0"/>
                <a:cs typeface="Times New Roman" panose="02020603050405020304" pitchFamily="18" charset="0"/>
              </a:rPr>
              <a:t>Vastly superior road base stability.</a:t>
            </a:r>
          </a:p>
          <a:p>
            <a:pPr eaLnBrk="1" hangingPunct="1">
              <a:lnSpc>
                <a:spcPct val="85000"/>
              </a:lnSpc>
              <a:spcBef>
                <a:spcPct val="0"/>
              </a:spcBef>
              <a:buClrTx/>
              <a:buSzTx/>
              <a:buFontTx/>
              <a:buNone/>
            </a:pPr>
            <a:endParaRPr lang="en-US" altLang="en-US" sz="1800" b="1" dirty="0">
              <a:solidFill>
                <a:schemeClr val="tx1"/>
              </a:solidFill>
              <a:latin typeface="Arial" panose="020B0604020202020204" pitchFamily="34" charset="0"/>
              <a:cs typeface="Times New Roman" panose="02020603050405020304" pitchFamily="18" charset="0"/>
            </a:endParaRPr>
          </a:p>
          <a:p>
            <a:pPr>
              <a:lnSpc>
                <a:spcPct val="85000"/>
              </a:lnSpc>
              <a:spcBef>
                <a:spcPct val="0"/>
              </a:spcBef>
              <a:buClrTx/>
              <a:buSzTx/>
              <a:buFontTx/>
              <a:buNone/>
            </a:pPr>
            <a:r>
              <a:rPr lang="en-US" altLang="en-US" sz="3600" b="1" dirty="0">
                <a:solidFill>
                  <a:schemeClr val="tx1"/>
                </a:solidFill>
                <a:latin typeface="Arial" panose="020B0604020202020204" pitchFamily="34" charset="0"/>
                <a:cs typeface="Times New Roman" panose="02020603050405020304" pitchFamily="18" charset="0"/>
              </a:rPr>
              <a:t>    </a:t>
            </a:r>
            <a:r>
              <a:rPr lang="en-US" altLang="en-US" sz="3600" dirty="0">
                <a:solidFill>
                  <a:srgbClr val="FF0000"/>
                </a:solidFill>
                <a:latin typeface="Wingdings" panose="05000000000000000000" pitchFamily="2" charset="2"/>
                <a:cs typeface="Times New Roman" panose="02020603050405020304" pitchFamily="18" charset="0"/>
              </a:rPr>
              <a:t>Ø</a:t>
            </a:r>
            <a:r>
              <a:rPr lang="en-US" altLang="en-US" sz="3600" dirty="0">
                <a:solidFill>
                  <a:srgbClr val="FF0000"/>
                </a:solidFill>
                <a:latin typeface="Arial" panose="020B0604020202020204" pitchFamily="34" charset="0"/>
                <a:cs typeface="Times New Roman" panose="02020603050405020304" pitchFamily="18" charset="0"/>
              </a:rPr>
              <a:t> </a:t>
            </a:r>
            <a:r>
              <a:rPr lang="en-US" altLang="en-US" sz="3600" b="1" dirty="0">
                <a:solidFill>
                  <a:srgbClr val="002060"/>
                </a:solidFill>
                <a:latin typeface="Arial" panose="020B0604020202020204" pitchFamily="34" charset="0"/>
                <a:cs typeface="Times New Roman" panose="02020603050405020304" pitchFamily="18" charset="0"/>
              </a:rPr>
              <a:t>A tremendous </a:t>
            </a:r>
            <a:r>
              <a:rPr lang="en-US" altLang="en-US" sz="3600" b="1" dirty="0">
                <a:solidFill>
                  <a:srgbClr val="0070C0"/>
                </a:solidFill>
                <a:latin typeface="Arial" panose="020B0604020202020204" pitchFamily="34" charset="0"/>
                <a:cs typeface="Times New Roman" panose="02020603050405020304" pitchFamily="18" charset="0"/>
              </a:rPr>
              <a:t>increase in strength</a:t>
            </a:r>
            <a:r>
              <a:rPr lang="en-US" altLang="en-US" sz="3600" b="1" dirty="0">
                <a:solidFill>
                  <a:schemeClr val="tx1"/>
                </a:solidFill>
                <a:latin typeface="Arial" panose="020B0604020202020204" pitchFamily="34" charset="0"/>
                <a:cs typeface="Times New Roman" panose="02020603050405020304" pitchFamily="18" charset="0"/>
              </a:rPr>
              <a:t> </a:t>
            </a:r>
            <a:r>
              <a:rPr lang="en-US" altLang="en-US" sz="3600" b="1" dirty="0">
                <a:solidFill>
                  <a:srgbClr val="002060"/>
                </a:solidFill>
                <a:latin typeface="Arial" panose="020B0604020202020204" pitchFamily="34" charset="0"/>
                <a:cs typeface="Times New Roman" panose="02020603050405020304" pitchFamily="18" charset="0"/>
              </a:rPr>
              <a:t>and a 					significant </a:t>
            </a:r>
            <a:r>
              <a:rPr lang="en-US" altLang="en-US" sz="3600" b="1" dirty="0">
                <a:solidFill>
                  <a:srgbClr val="0070C0"/>
                </a:solidFill>
                <a:latin typeface="Arial" panose="020B0604020202020204" pitchFamily="34" charset="0"/>
                <a:cs typeface="Times New Roman" panose="02020603050405020304" pitchFamily="18" charset="0"/>
              </a:rPr>
              <a:t>reduction of permeability</a:t>
            </a:r>
            <a:r>
              <a:rPr lang="en-US" altLang="en-US" sz="3600" b="1" dirty="0">
                <a:solidFill>
                  <a:schemeClr val="tx1"/>
                </a:solidFill>
                <a:latin typeface="Arial" panose="020B0604020202020204" pitchFamily="34" charset="0"/>
                <a:cs typeface="Times New Roman" panose="02020603050405020304" pitchFamily="18" charset="0"/>
              </a:rPr>
              <a:t>.</a:t>
            </a:r>
          </a:p>
          <a:p>
            <a:pPr>
              <a:lnSpc>
                <a:spcPct val="85000"/>
              </a:lnSpc>
              <a:spcBef>
                <a:spcPct val="0"/>
              </a:spcBef>
              <a:buClrTx/>
              <a:buSzTx/>
              <a:buFontTx/>
              <a:buNone/>
            </a:pPr>
            <a:endParaRPr lang="en-US" altLang="en-US" sz="1800" b="1" dirty="0">
              <a:solidFill>
                <a:schemeClr val="tx1"/>
              </a:solidFill>
              <a:latin typeface="Arial" panose="020B0604020202020204" pitchFamily="34" charset="0"/>
              <a:cs typeface="Times New Roman" panose="02020603050405020304" pitchFamily="18" charset="0"/>
            </a:endParaRPr>
          </a:p>
          <a:p>
            <a:pPr>
              <a:lnSpc>
                <a:spcPct val="85000"/>
              </a:lnSpc>
              <a:spcBef>
                <a:spcPct val="0"/>
              </a:spcBef>
              <a:buClrTx/>
              <a:buSzTx/>
              <a:buFontTx/>
              <a:buNone/>
            </a:pPr>
            <a:r>
              <a:rPr lang="en-US" altLang="en-US" sz="3600" dirty="0">
                <a:solidFill>
                  <a:srgbClr val="FF0000"/>
                </a:solidFill>
                <a:latin typeface="Wingdings" panose="05000000000000000000" pitchFamily="2" charset="2"/>
                <a:cs typeface="Times New Roman" panose="02020603050405020304" pitchFamily="18" charset="0"/>
              </a:rPr>
              <a:t> Ø</a:t>
            </a:r>
            <a:r>
              <a:rPr lang="en-US" altLang="en-US" sz="1000" dirty="0">
                <a:solidFill>
                  <a:srgbClr val="FF0000"/>
                </a:solidFill>
                <a:latin typeface="Wingdings" panose="05000000000000000000" pitchFamily="2" charset="2"/>
                <a:cs typeface="Times New Roman" panose="02020603050405020304" pitchFamily="18" charset="0"/>
              </a:rPr>
              <a:t> </a:t>
            </a:r>
            <a:r>
              <a:rPr lang="en-US" altLang="en-US" sz="3600" b="1" dirty="0">
                <a:solidFill>
                  <a:srgbClr val="002060"/>
                </a:solidFill>
                <a:latin typeface="Arial" panose="020B0604020202020204" pitchFamily="34" charset="0"/>
                <a:cs typeface="Times New Roman" panose="02020603050405020304" pitchFamily="18" charset="0"/>
              </a:rPr>
              <a:t>Life expectancy of paved and unpaved roads    			will be significantly extended. </a:t>
            </a:r>
            <a:r>
              <a:rPr lang="en-US" altLang="en-US" sz="3600" b="1" dirty="0">
                <a:solidFill>
                  <a:srgbClr val="0070C0"/>
                </a:solidFill>
                <a:latin typeface="Arial" panose="020B0604020202020204" pitchFamily="34" charset="0"/>
                <a:cs typeface="Times New Roman" panose="02020603050405020304" pitchFamily="18" charset="0"/>
              </a:rPr>
              <a:t>2x-4x times</a:t>
            </a:r>
            <a:endParaRPr lang="en-US" altLang="en-US" sz="2400" dirty="0">
              <a:solidFill>
                <a:srgbClr val="0070C0"/>
              </a:solidFill>
              <a:latin typeface="Arial" panose="020B0604020202020204" pitchFamily="34" charset="0"/>
              <a:cs typeface="Times New Roman" panose="02020603050405020304" pitchFamily="18" charset="0"/>
            </a:endParaRPr>
          </a:p>
        </p:txBody>
      </p:sp>
      <p:sp>
        <p:nvSpPr>
          <p:cNvPr id="20483" name="Text Box 6"/>
          <p:cNvSpPr txBox="1">
            <a:spLocks noChangeArrowheads="1"/>
          </p:cNvSpPr>
          <p:nvPr/>
        </p:nvSpPr>
        <p:spPr bwMode="auto">
          <a:xfrm>
            <a:off x="1524000" y="30480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r>
              <a:rPr lang="en-US" altLang="en-US" b="1" dirty="0">
                <a:solidFill>
                  <a:schemeClr val="tx1"/>
                </a:solidFill>
                <a:latin typeface="Stencil Std" panose="04020904080802020404" pitchFamily="82" charset="0"/>
                <a:cs typeface="Times New Roman" panose="02020603050405020304" pitchFamily="18" charset="0"/>
              </a:rPr>
              <a:t> </a:t>
            </a:r>
            <a:r>
              <a:rPr lang="en-US" altLang="en-US" sz="4000" b="1" dirty="0">
                <a:latin typeface="Stencil Std" panose="04020904080802020404" pitchFamily="82" charset="0"/>
                <a:cs typeface="Times New Roman" panose="02020603050405020304" pitchFamily="18" charset="0"/>
              </a:rPr>
              <a:t>BASE STABILIZATION</a:t>
            </a:r>
            <a:endParaRPr lang="en-US" altLang="en-US" dirty="0">
              <a:latin typeface="Stencil Std" panose="04020904080802020404" pitchFamily="82" charset="0"/>
              <a:cs typeface="Times New Roman" panose="02020603050405020304" pitchFamily="18" charset="0"/>
            </a:endParaRPr>
          </a:p>
        </p:txBody>
      </p:sp>
      <p:sp>
        <p:nvSpPr>
          <p:cNvPr id="2" name="TextBox 17">
            <a:extLst>
              <a:ext uri="{FF2B5EF4-FFF2-40B4-BE49-F238E27FC236}">
                <a16:creationId xmlns:a16="http://schemas.microsoft.com/office/drawing/2014/main" id="{D29246FA-12FD-DF38-18A7-7937443AE14B}"/>
              </a:ext>
            </a:extLst>
          </p:cNvPr>
          <p:cNvSpPr txBox="1">
            <a:spLocks noChangeArrowheads="1"/>
          </p:cNvSpPr>
          <p:nvPr/>
        </p:nvSpPr>
        <p:spPr bwMode="auto">
          <a:xfrm>
            <a:off x="3205098" y="5239533"/>
            <a:ext cx="5486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a:spcBef>
                <a:spcPct val="0"/>
              </a:spcBef>
              <a:buClrTx/>
              <a:buSzTx/>
              <a:buFontTx/>
              <a:buNone/>
            </a:pPr>
            <a:r>
              <a:rPr lang="en-US" altLang="en-US" sz="4000" b="1" dirty="0">
                <a:solidFill>
                  <a:srgbClr val="C00000"/>
                </a:solidFill>
                <a:latin typeface="Arial Black" panose="020B0A04020102020204" pitchFamily="34" charset="0"/>
                <a:cs typeface="Times New Roman" panose="02020603050405020304" pitchFamily="18" charset="0"/>
              </a:rPr>
              <a:t>TOP-SEAL WHITE</a:t>
            </a:r>
            <a:endParaRPr lang="en-US" altLang="en-US" dirty="0">
              <a:solidFill>
                <a:srgbClr val="C00000"/>
              </a:solidFill>
              <a:latin typeface="Arial Black" panose="020B0A04020102020204" pitchFamily="34" charset="0"/>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p:cNvSpPr txBox="1">
            <a:spLocks noChangeArrowheads="1"/>
          </p:cNvSpPr>
          <p:nvPr/>
        </p:nvSpPr>
        <p:spPr bwMode="auto">
          <a:xfrm>
            <a:off x="1562185" y="4590112"/>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b="1" dirty="0">
                <a:solidFill>
                  <a:srgbClr val="002060"/>
                </a:solidFill>
                <a:effectLst>
                  <a:outerShdw blurRad="38100" dist="38100" dir="2700000" algn="tl">
                    <a:srgbClr val="000000">
                      <a:alpha val="43137"/>
                    </a:srgbClr>
                  </a:outerShdw>
                </a:effectLst>
                <a:latin typeface="Arial" panose="020B0604020202020204" pitchFamily="34" charset="0"/>
              </a:rPr>
              <a:t>ASPHALT ROAD REPLACEMENT</a:t>
            </a:r>
            <a:endParaRPr lang="en-US" altLang="en-US" sz="700" b="1"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14" name="Footer Placeholder 3"/>
          <p:cNvSpPr txBox="1">
            <a:spLocks/>
          </p:cNvSpPr>
          <p:nvPr/>
        </p:nvSpPr>
        <p:spPr>
          <a:xfrm>
            <a:off x="4648200" y="6950075"/>
            <a:ext cx="2895600" cy="365125"/>
          </a:xfrm>
          <a:prstGeom prst="rect">
            <a:avLst/>
          </a:prstGeom>
        </p:spPr>
        <p:txBody>
          <a:bodyPr anchor="ctr"/>
          <a:lstStyle/>
          <a:p>
            <a:pPr algn="ctr" eaLnBrk="1" fontAlgn="auto" hangingPunct="1">
              <a:spcBef>
                <a:spcPts val="0"/>
              </a:spcBef>
              <a:spcAft>
                <a:spcPts val="0"/>
              </a:spcAft>
              <a:defRPr/>
            </a:pPr>
            <a:r>
              <a:rPr lang="en-US" sz="1200" dirty="0">
                <a:solidFill>
                  <a:schemeClr val="tx1">
                    <a:tint val="75000"/>
                  </a:schemeClr>
                </a:solidFill>
                <a:latin typeface="+mn-lt"/>
                <a:ea typeface="+mn-ea"/>
                <a:cs typeface="Arial" pitchFamily="34" charset="0"/>
              </a:rPr>
              <a:t>Terra Pave International, Inc.</a:t>
            </a:r>
          </a:p>
        </p:txBody>
      </p:sp>
      <p:grpSp>
        <p:nvGrpSpPr>
          <p:cNvPr id="2" name="Group 1">
            <a:extLst>
              <a:ext uri="{FF2B5EF4-FFF2-40B4-BE49-F238E27FC236}">
                <a16:creationId xmlns:a16="http://schemas.microsoft.com/office/drawing/2014/main" id="{C7621B04-E3CE-48C1-89D7-64B546FECA14}"/>
              </a:ext>
            </a:extLst>
          </p:cNvPr>
          <p:cNvGrpSpPr/>
          <p:nvPr/>
        </p:nvGrpSpPr>
        <p:grpSpPr>
          <a:xfrm>
            <a:off x="4149653" y="635036"/>
            <a:ext cx="3695700" cy="1515493"/>
            <a:chOff x="3981535" y="602232"/>
            <a:chExt cx="3695700" cy="1515493"/>
          </a:xfrm>
        </p:grpSpPr>
        <p:sp>
          <p:nvSpPr>
            <p:cNvPr id="43012" name="Oval 2"/>
            <p:cNvSpPr>
              <a:spLocks noChangeArrowheads="1"/>
            </p:cNvSpPr>
            <p:nvPr/>
          </p:nvSpPr>
          <p:spPr bwMode="auto">
            <a:xfrm>
              <a:off x="3981535" y="602232"/>
              <a:ext cx="3270165" cy="1515493"/>
            </a:xfrm>
            <a:prstGeom prst="ellipse">
              <a:avLst/>
            </a:prstGeom>
            <a:gradFill rotWithShape="0">
              <a:gsLst>
                <a:gs pos="0">
                  <a:srgbClr val="7A7700"/>
                </a:gs>
                <a:gs pos="50000">
                  <a:srgbClr val="ECE600"/>
                </a:gs>
                <a:gs pos="100000">
                  <a:srgbClr val="7A7700"/>
                </a:gs>
              </a:gsLst>
              <a:lin ang="5400000" scaled="1"/>
            </a:gradFill>
            <a:ln w="28575">
              <a:solidFill>
                <a:schemeClr val="accent5">
                  <a:lumMod val="75000"/>
                </a:schemeClr>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16" name="Text Box 3"/>
            <p:cNvSpPr txBox="1">
              <a:spLocks noChangeArrowheads="1"/>
            </p:cNvSpPr>
            <p:nvPr/>
          </p:nvSpPr>
          <p:spPr bwMode="auto">
            <a:xfrm>
              <a:off x="3981535" y="990597"/>
              <a:ext cx="3695700" cy="812800"/>
            </a:xfrm>
            <a:prstGeom prst="rect">
              <a:avLst/>
            </a:prstGeom>
            <a:noFill/>
            <a:ln w="9525">
              <a:noFill/>
              <a:miter lim="800000"/>
              <a:headEnd/>
              <a:tailEnd/>
            </a:ln>
          </p:spPr>
          <p:txBody>
            <a:bodyPr/>
            <a:lstStyle/>
            <a:p>
              <a:pPr>
                <a:defRPr/>
              </a:pPr>
              <a:r>
                <a:rPr lang="en-US" b="1" dirty="0">
                  <a:latin typeface="Bookman Old Style" pitchFamily="18" charset="0"/>
                  <a:ea typeface="Times New Roman" pitchFamily="18" charset="0"/>
                  <a:cs typeface="Arial" pitchFamily="34" charset="0"/>
                </a:rPr>
                <a:t>  </a:t>
              </a:r>
              <a:r>
                <a:rPr lang="en-US" sz="3600" b="1" dirty="0">
                  <a:latin typeface="Bookman Old Style" pitchFamily="18" charset="0"/>
                  <a:ea typeface="Times New Roman" pitchFamily="18" charset="0"/>
                  <a:cs typeface="Arial" pitchFamily="34" charset="0"/>
                </a:rPr>
                <a:t> </a:t>
              </a:r>
              <a:r>
                <a:rPr lang="en-US" sz="3400" b="1" dirty="0">
                  <a:solidFill>
                    <a:schemeClr val="accent5">
                      <a:lumMod val="75000"/>
                    </a:schemeClr>
                  </a:solidFill>
                  <a:latin typeface="Bookman Old Style" pitchFamily="18" charset="0"/>
                  <a:ea typeface="Times New Roman" pitchFamily="18" charset="0"/>
                  <a:cs typeface="Arial" pitchFamily="34" charset="0"/>
                </a:rPr>
                <a:t>TOP-SEAL</a:t>
              </a:r>
              <a:r>
                <a:rPr lang="en-US" sz="1850" b="1" baseline="30000" dirty="0">
                  <a:solidFill>
                    <a:schemeClr val="accent5">
                      <a:lumMod val="75000"/>
                    </a:schemeClr>
                  </a:solidFill>
                  <a:ea typeface="Times New Roman" pitchFamily="18" charset="0"/>
                  <a:cs typeface="Arial" pitchFamily="34" charset="0"/>
                </a:rPr>
                <a:t>TM</a:t>
              </a:r>
              <a:endParaRPr lang="en-US" sz="1850" baseline="30000" dirty="0">
                <a:solidFill>
                  <a:schemeClr val="accent5">
                    <a:lumMod val="75000"/>
                  </a:schemeClr>
                </a:solidFill>
                <a:latin typeface="Arial" charset="0"/>
                <a:ea typeface="+mn-ea"/>
                <a:cs typeface="Arial" charset="0"/>
              </a:endParaRPr>
            </a:p>
          </p:txBody>
        </p:sp>
      </p:grpSp>
      <p:sp>
        <p:nvSpPr>
          <p:cNvPr id="43014" name="TextBox 17"/>
          <p:cNvSpPr txBox="1">
            <a:spLocks noChangeArrowheads="1"/>
          </p:cNvSpPr>
          <p:nvPr/>
        </p:nvSpPr>
        <p:spPr bwMode="auto">
          <a:xfrm>
            <a:off x="3086185" y="2410224"/>
            <a:ext cx="5486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a:spcBef>
                <a:spcPct val="0"/>
              </a:spcBef>
              <a:buClrTx/>
              <a:buSzTx/>
              <a:buFontTx/>
              <a:buNone/>
            </a:pPr>
            <a:r>
              <a:rPr lang="en-US" altLang="en-US" sz="4000" b="1" dirty="0">
                <a:solidFill>
                  <a:srgbClr val="C00000"/>
                </a:solidFill>
                <a:latin typeface="Arial Black" panose="020B0A04020102020204" pitchFamily="34" charset="0"/>
                <a:cs typeface="Times New Roman" panose="02020603050405020304" pitchFamily="18" charset="0"/>
              </a:rPr>
              <a:t>TOP-SEAL WHITE </a:t>
            </a:r>
            <a:r>
              <a:rPr lang="en-US" altLang="en-US" sz="4000" b="1" dirty="0">
                <a:solidFill>
                  <a:srgbClr val="002060"/>
                </a:solidFill>
                <a:latin typeface="Arial Black" panose="020B0A04020102020204" pitchFamily="34" charset="0"/>
                <a:cs typeface="Times New Roman" panose="02020603050405020304" pitchFamily="18" charset="0"/>
              </a:rPr>
              <a:t>and</a:t>
            </a:r>
            <a:r>
              <a:rPr lang="en-US" altLang="en-US" sz="4000" b="1" dirty="0">
                <a:solidFill>
                  <a:schemeClr val="tx1"/>
                </a:solidFill>
                <a:latin typeface="Arial Black" panose="020B0A04020102020204" pitchFamily="34" charset="0"/>
                <a:cs typeface="Times New Roman" panose="02020603050405020304" pitchFamily="18" charset="0"/>
              </a:rPr>
              <a:t> </a:t>
            </a:r>
          </a:p>
          <a:p>
            <a:pPr algn="ctr">
              <a:spcBef>
                <a:spcPct val="0"/>
              </a:spcBef>
              <a:buClrTx/>
              <a:buSzTx/>
              <a:buFontTx/>
              <a:buNone/>
            </a:pPr>
            <a:r>
              <a:rPr lang="en-US" altLang="en-US" sz="4000" b="1" dirty="0">
                <a:solidFill>
                  <a:srgbClr val="C00000"/>
                </a:solidFill>
                <a:latin typeface="Arial Black" panose="020B0A04020102020204" pitchFamily="34" charset="0"/>
                <a:cs typeface="Times New Roman" panose="02020603050405020304" pitchFamily="18" charset="0"/>
              </a:rPr>
              <a:t>TOP-SEAL BLACK</a:t>
            </a:r>
            <a:endParaRPr lang="en-US" altLang="en-US" dirty="0">
              <a:solidFill>
                <a:srgbClr val="C00000"/>
              </a:solidFill>
              <a:latin typeface="Arial Black" panose="020B0A04020102020204" pitchFamily="34" charset="0"/>
              <a:cs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4DCC30-4025-43F2-A2EC-82EDA327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562" y="1685955"/>
            <a:ext cx="5177352" cy="4953000"/>
          </a:xfrm>
          <a:prstGeom prst="rect">
            <a:avLst/>
          </a:prstGeom>
        </p:spPr>
      </p:pic>
      <p:sp>
        <p:nvSpPr>
          <p:cNvPr id="11" name="Right Brace 10">
            <a:extLst>
              <a:ext uri="{FF2B5EF4-FFF2-40B4-BE49-F238E27FC236}">
                <a16:creationId xmlns:a16="http://schemas.microsoft.com/office/drawing/2014/main" id="{57F5AADF-D320-41B9-A6B9-06BE64A26B10}"/>
              </a:ext>
            </a:extLst>
          </p:cNvPr>
          <p:cNvSpPr/>
          <p:nvPr/>
        </p:nvSpPr>
        <p:spPr>
          <a:xfrm>
            <a:off x="7703170" y="2125383"/>
            <a:ext cx="457200" cy="1752600"/>
          </a:xfrm>
          <a:prstGeom prst="rightBrace">
            <a:avLst>
              <a:gd name="adj1" fmla="val 8333"/>
              <a:gd name="adj2" fmla="val 67079"/>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Right Brace 12">
            <a:extLst>
              <a:ext uri="{FF2B5EF4-FFF2-40B4-BE49-F238E27FC236}">
                <a16:creationId xmlns:a16="http://schemas.microsoft.com/office/drawing/2014/main" id="{C836D772-341F-4DDD-B0D2-D093748A2805}"/>
              </a:ext>
            </a:extLst>
          </p:cNvPr>
          <p:cNvSpPr/>
          <p:nvPr/>
        </p:nvSpPr>
        <p:spPr>
          <a:xfrm>
            <a:off x="7718308" y="4038749"/>
            <a:ext cx="457200" cy="1219200"/>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a:extLst>
              <a:ext uri="{FF2B5EF4-FFF2-40B4-BE49-F238E27FC236}">
                <a16:creationId xmlns:a16="http://schemas.microsoft.com/office/drawing/2014/main" id="{51F881AB-72CD-4FCC-92F7-A78C62017688}"/>
              </a:ext>
            </a:extLst>
          </p:cNvPr>
          <p:cNvSpPr txBox="1"/>
          <p:nvPr/>
        </p:nvSpPr>
        <p:spPr>
          <a:xfrm>
            <a:off x="8355934" y="3019236"/>
            <a:ext cx="2863284" cy="707886"/>
          </a:xfrm>
          <a:prstGeom prst="rect">
            <a:avLst/>
          </a:prstGeom>
          <a:noFill/>
        </p:spPr>
        <p:txBody>
          <a:bodyPr wrap="none" rtlCol="0">
            <a:spAutoFit/>
          </a:bodyPr>
          <a:lstStyle/>
          <a:p>
            <a:r>
              <a:rPr lang="en-US" b="1" dirty="0">
                <a:solidFill>
                  <a:srgbClr val="00B050"/>
                </a:solidFill>
              </a:rPr>
              <a:t>TERRA PAVE BLACK</a:t>
            </a:r>
          </a:p>
          <a:p>
            <a:r>
              <a:rPr lang="en-US" dirty="0">
                <a:solidFill>
                  <a:srgbClr val="002060"/>
                </a:solidFill>
              </a:rPr>
              <a:t>(Asphalt Replacement) </a:t>
            </a:r>
          </a:p>
        </p:txBody>
      </p:sp>
      <p:sp>
        <p:nvSpPr>
          <p:cNvPr id="15" name="TextBox 14">
            <a:extLst>
              <a:ext uri="{FF2B5EF4-FFF2-40B4-BE49-F238E27FC236}">
                <a16:creationId xmlns:a16="http://schemas.microsoft.com/office/drawing/2014/main" id="{245E4E9F-8BBC-4B79-AF14-7BBBFCE92955}"/>
              </a:ext>
            </a:extLst>
          </p:cNvPr>
          <p:cNvSpPr txBox="1"/>
          <p:nvPr/>
        </p:nvSpPr>
        <p:spPr>
          <a:xfrm>
            <a:off x="8355934" y="4348540"/>
            <a:ext cx="2692275" cy="707886"/>
          </a:xfrm>
          <a:prstGeom prst="rect">
            <a:avLst/>
          </a:prstGeom>
          <a:noFill/>
        </p:spPr>
        <p:txBody>
          <a:bodyPr wrap="none" rtlCol="0">
            <a:spAutoFit/>
          </a:bodyPr>
          <a:lstStyle/>
          <a:p>
            <a:r>
              <a:rPr lang="en-US" b="1" dirty="0">
                <a:solidFill>
                  <a:srgbClr val="00B050"/>
                </a:solidFill>
              </a:rPr>
              <a:t>TERRA PAVE WHITE</a:t>
            </a:r>
          </a:p>
          <a:p>
            <a:r>
              <a:rPr lang="en-US" dirty="0">
                <a:solidFill>
                  <a:srgbClr val="002060"/>
                </a:solidFill>
              </a:rPr>
              <a:t>(Base Replacement) </a:t>
            </a:r>
          </a:p>
        </p:txBody>
      </p:sp>
      <p:sp>
        <p:nvSpPr>
          <p:cNvPr id="22" name="Title 1">
            <a:extLst>
              <a:ext uri="{FF2B5EF4-FFF2-40B4-BE49-F238E27FC236}">
                <a16:creationId xmlns:a16="http://schemas.microsoft.com/office/drawing/2014/main" id="{32950609-6ADF-4F10-89EE-BC5ABB086641}"/>
              </a:ext>
            </a:extLst>
          </p:cNvPr>
          <p:cNvSpPr txBox="1">
            <a:spLocks/>
          </p:cNvSpPr>
          <p:nvPr/>
        </p:nvSpPr>
        <p:spPr>
          <a:xfrm>
            <a:off x="144580" y="64405"/>
            <a:ext cx="10491981" cy="1143000"/>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Terra pave white &amp; Black  </a:t>
            </a:r>
          </a:p>
          <a:p>
            <a:r>
              <a:rPr lang="en-US" sz="2800" dirty="0">
                <a:solidFill>
                  <a:schemeClr val="bg1"/>
                </a:solidFill>
                <a:latin typeface="Stencil Std" panose="04020904080802020404" pitchFamily="82" charset="0"/>
              </a:rPr>
              <a:t>         (base, concrete, asphalt replacement)</a:t>
            </a:r>
            <a:endParaRPr lang="en-US" dirty="0">
              <a:solidFill>
                <a:schemeClr val="bg1"/>
              </a:solidFill>
              <a:latin typeface="Stencil Std" panose="04020904080802020404" pitchFamily="82" charset="0"/>
            </a:endParaRPr>
          </a:p>
        </p:txBody>
      </p:sp>
      <p:sp>
        <p:nvSpPr>
          <p:cNvPr id="2" name="TextBox 1">
            <a:extLst>
              <a:ext uri="{FF2B5EF4-FFF2-40B4-BE49-F238E27FC236}">
                <a16:creationId xmlns:a16="http://schemas.microsoft.com/office/drawing/2014/main" id="{238F9CA8-17FE-4FFF-8F10-27FC5A45AEB0}"/>
              </a:ext>
            </a:extLst>
          </p:cNvPr>
          <p:cNvSpPr txBox="1"/>
          <p:nvPr/>
        </p:nvSpPr>
        <p:spPr>
          <a:xfrm>
            <a:off x="8513964" y="3762345"/>
            <a:ext cx="3158685" cy="400110"/>
          </a:xfrm>
          <a:prstGeom prst="rect">
            <a:avLst/>
          </a:prstGeom>
          <a:noFill/>
        </p:spPr>
        <p:txBody>
          <a:bodyPr wrap="none" rtlCol="0">
            <a:spAutoFit/>
          </a:bodyPr>
          <a:lstStyle/>
          <a:p>
            <a:r>
              <a:rPr lang="en-US" b="1" dirty="0">
                <a:solidFill>
                  <a:srgbClr val="002060"/>
                </a:solidFill>
                <a:effectLst>
                  <a:outerShdw blurRad="38100" dist="38100" dir="2700000" algn="tl">
                    <a:srgbClr val="000000">
                      <a:alpha val="43137"/>
                    </a:srgbClr>
                  </a:outerShdw>
                </a:effectLst>
              </a:rPr>
              <a:t>NO</a:t>
            </a:r>
            <a:r>
              <a:rPr lang="en-US" dirty="0">
                <a:solidFill>
                  <a:srgbClr val="002060"/>
                </a:solidFill>
              </a:rPr>
              <a:t> </a:t>
            </a:r>
            <a:r>
              <a:rPr lang="en-US" dirty="0">
                <a:solidFill>
                  <a:srgbClr val="FF0000"/>
                </a:solidFill>
              </a:rPr>
              <a:t>MC-30</a:t>
            </a:r>
            <a:r>
              <a:rPr lang="en-US" dirty="0">
                <a:solidFill>
                  <a:srgbClr val="002060"/>
                </a:solidFill>
              </a:rPr>
              <a:t>/</a:t>
            </a:r>
            <a:r>
              <a:rPr lang="en-US" dirty="0">
                <a:solidFill>
                  <a:srgbClr val="FF0000"/>
                </a:solidFill>
              </a:rPr>
              <a:t>AEP</a:t>
            </a:r>
            <a:r>
              <a:rPr lang="en-US" dirty="0">
                <a:solidFill>
                  <a:srgbClr val="002060"/>
                </a:solidFill>
              </a:rPr>
              <a:t> is needed</a:t>
            </a:r>
          </a:p>
        </p:txBody>
      </p:sp>
      <p:cxnSp>
        <p:nvCxnSpPr>
          <p:cNvPr id="4" name="Straight Arrow Connector 3">
            <a:extLst>
              <a:ext uri="{FF2B5EF4-FFF2-40B4-BE49-F238E27FC236}">
                <a16:creationId xmlns:a16="http://schemas.microsoft.com/office/drawing/2014/main" id="{358BBA19-A673-44A4-85FA-C60EEA001CFB}"/>
              </a:ext>
            </a:extLst>
          </p:cNvPr>
          <p:cNvCxnSpPr>
            <a:cxnSpLocks/>
            <a:stCxn id="2" idx="1"/>
          </p:cNvCxnSpPr>
          <p:nvPr/>
        </p:nvCxnSpPr>
        <p:spPr>
          <a:xfrm flipH="1" flipV="1">
            <a:off x="4929716" y="3948430"/>
            <a:ext cx="3584248" cy="139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6C30BD9-AE51-4599-9A61-2055F55E016A}"/>
              </a:ext>
            </a:extLst>
          </p:cNvPr>
          <p:cNvSpPr txBox="1"/>
          <p:nvPr/>
        </p:nvSpPr>
        <p:spPr>
          <a:xfrm>
            <a:off x="2057400" y="1389014"/>
            <a:ext cx="4403963" cy="400110"/>
          </a:xfrm>
          <a:prstGeom prst="rect">
            <a:avLst/>
          </a:prstGeom>
          <a:noFill/>
        </p:spPr>
        <p:txBody>
          <a:bodyPr wrap="none" rtlCol="0">
            <a:spAutoFit/>
          </a:bodyPr>
          <a:lstStyle/>
          <a:p>
            <a:r>
              <a:rPr lang="en-US" b="1" dirty="0">
                <a:solidFill>
                  <a:schemeClr val="accent6">
                    <a:lumMod val="50000"/>
                  </a:schemeClr>
                </a:solidFill>
                <a:effectLst>
                  <a:outerShdw blurRad="38100" dist="38100" dir="2700000" algn="tl">
                    <a:srgbClr val="000000">
                      <a:alpha val="43137"/>
                    </a:srgbClr>
                  </a:outerShdw>
                </a:effectLst>
              </a:rPr>
              <a:t>ASPHALT ROAD CROSS SECTION</a:t>
            </a:r>
          </a:p>
        </p:txBody>
      </p:sp>
      <p:grpSp>
        <p:nvGrpSpPr>
          <p:cNvPr id="16" name="Group 15">
            <a:extLst>
              <a:ext uri="{FF2B5EF4-FFF2-40B4-BE49-F238E27FC236}">
                <a16:creationId xmlns:a16="http://schemas.microsoft.com/office/drawing/2014/main" id="{1AB00558-C2CC-42F7-BCDC-B5ED4EA45A51}"/>
              </a:ext>
            </a:extLst>
          </p:cNvPr>
          <p:cNvGrpSpPr/>
          <p:nvPr/>
        </p:nvGrpSpPr>
        <p:grpSpPr>
          <a:xfrm>
            <a:off x="330821" y="1280945"/>
            <a:ext cx="11373420" cy="5091151"/>
            <a:chOff x="-1205481" y="1293247"/>
            <a:chExt cx="11373420" cy="5091151"/>
          </a:xfrm>
        </p:grpSpPr>
        <p:cxnSp>
          <p:nvCxnSpPr>
            <p:cNvPr id="17" name="Straight Connector 16">
              <a:extLst>
                <a:ext uri="{FF2B5EF4-FFF2-40B4-BE49-F238E27FC236}">
                  <a16:creationId xmlns:a16="http://schemas.microsoft.com/office/drawing/2014/main" id="{02025EA9-3733-4FBE-8F81-9A6B7283DE8D}"/>
                </a:ext>
              </a:extLst>
            </p:cNvPr>
            <p:cNvCxnSpPr>
              <a:cxnSpLocks/>
            </p:cNvCxnSpPr>
            <p:nvPr/>
          </p:nvCxnSpPr>
          <p:spPr>
            <a:xfrm>
              <a:off x="5961914" y="1293247"/>
              <a:ext cx="0" cy="509115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09FE76B-A3F2-4CFF-9D5F-F1DA50594A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1582" y="1389014"/>
              <a:ext cx="1569522" cy="1642524"/>
            </a:xfrm>
            <a:prstGeom prst="rect">
              <a:avLst/>
            </a:prstGeom>
          </p:spPr>
        </p:pic>
        <p:pic>
          <p:nvPicPr>
            <p:cNvPr id="19" name="Picture 18">
              <a:extLst>
                <a:ext uri="{FF2B5EF4-FFF2-40B4-BE49-F238E27FC236}">
                  <a16:creationId xmlns:a16="http://schemas.microsoft.com/office/drawing/2014/main" id="{62880F00-6C2C-42C6-B12C-DD1B8A7E4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816" y="1378064"/>
              <a:ext cx="1788123" cy="1618251"/>
            </a:xfrm>
            <a:prstGeom prst="rect">
              <a:avLst/>
            </a:prstGeom>
          </p:spPr>
        </p:pic>
        <p:pic>
          <p:nvPicPr>
            <p:cNvPr id="20" name="Picture 19">
              <a:extLst>
                <a:ext uri="{FF2B5EF4-FFF2-40B4-BE49-F238E27FC236}">
                  <a16:creationId xmlns:a16="http://schemas.microsoft.com/office/drawing/2014/main" id="{082D70EE-51AF-4E29-806D-E1D8B75D1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138" y="1712054"/>
              <a:ext cx="1579554" cy="1363003"/>
            </a:xfrm>
            <a:prstGeom prst="rect">
              <a:avLst/>
            </a:prstGeom>
          </p:spPr>
        </p:pic>
        <p:pic>
          <p:nvPicPr>
            <p:cNvPr id="21" name="Picture 20">
              <a:extLst>
                <a:ext uri="{FF2B5EF4-FFF2-40B4-BE49-F238E27FC236}">
                  <a16:creationId xmlns:a16="http://schemas.microsoft.com/office/drawing/2014/main" id="{104DD07B-353E-41AE-9EBD-B9564490CE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5481" y="3075057"/>
              <a:ext cx="1853964" cy="1480802"/>
            </a:xfrm>
            <a:prstGeom prst="rect">
              <a:avLst/>
            </a:prstGeom>
          </p:spPr>
        </p:pic>
      </p:grpSp>
    </p:spTree>
    <p:extLst>
      <p:ext uri="{BB962C8B-B14F-4D97-AF65-F5344CB8AC3E}">
        <p14:creationId xmlns:p14="http://schemas.microsoft.com/office/powerpoint/2010/main" val="1058188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6">
            <a:extLst>
              <a:ext uri="{FF2B5EF4-FFF2-40B4-BE49-F238E27FC236}">
                <a16:creationId xmlns:a16="http://schemas.microsoft.com/office/drawing/2014/main" id="{A60B3D60-C506-482F-B5E9-6FD0F4780E0F}"/>
              </a:ext>
            </a:extLst>
          </p:cNvPr>
          <p:cNvSpPr txBox="1"/>
          <p:nvPr/>
        </p:nvSpPr>
        <p:spPr>
          <a:xfrm>
            <a:off x="657301" y="1311588"/>
            <a:ext cx="9981067" cy="415498"/>
          </a:xfrm>
          <a:prstGeom prst="rect">
            <a:avLst/>
          </a:prstGeom>
          <a:noFill/>
        </p:spPr>
        <p:txBody>
          <a:bodyPr wrap="square" rtlCol="0">
            <a:spAutoFit/>
          </a:bodyPr>
          <a:lstStyle/>
          <a:p>
            <a:r>
              <a:rPr lang="en-US" sz="2100"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TERRA PAVE PRODUCTS – TPW &amp; TPB                    Concrete/Cement/Asphalt Replacement</a:t>
            </a:r>
          </a:p>
        </p:txBody>
      </p:sp>
      <p:sp>
        <p:nvSpPr>
          <p:cNvPr id="13" name="Rectangle 12">
            <a:extLst>
              <a:ext uri="{FF2B5EF4-FFF2-40B4-BE49-F238E27FC236}">
                <a16:creationId xmlns:a16="http://schemas.microsoft.com/office/drawing/2014/main" id="{AC0EFFB5-AE2C-499B-8D7B-30895CB72C00}"/>
              </a:ext>
            </a:extLst>
          </p:cNvPr>
          <p:cNvSpPr/>
          <p:nvPr/>
        </p:nvSpPr>
        <p:spPr>
          <a:xfrm>
            <a:off x="7414768" y="4332761"/>
            <a:ext cx="4303247" cy="1962076"/>
          </a:xfrm>
          <a:prstGeom prst="rect">
            <a:avLst/>
          </a:prstGeom>
        </p:spPr>
        <p:txBody>
          <a:bodyPr wrap="square">
            <a:spAutoFit/>
          </a:bodyPr>
          <a:lstStyle/>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NON-HAZADOUS</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NON-PETROLEUM BASED</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NON-TOXIC</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NON-CORROSIVE</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WATERPROOF</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IMPROVES BRAKING DISTANCE</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EROSION RESISTANCE</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 SPECIAL HANDLING PROCEDURE</a:t>
            </a:r>
          </a:p>
          <a:p>
            <a:pPr marL="285750" indent="-285750">
              <a:buFont typeface="Wingdings" panose="05000000000000000000" pitchFamily="2" charset="2"/>
              <a:buChar char="ü"/>
            </a:pPr>
            <a:r>
              <a:rPr lang="en-US" sz="1350" b="1" dirty="0">
                <a:solidFill>
                  <a:srgbClr val="849D04"/>
                </a:solidFill>
                <a:effectLst>
                  <a:outerShdw blurRad="38100" dist="38100" dir="2700000" algn="tl">
                    <a:srgbClr val="000000">
                      <a:alpha val="43137"/>
                    </a:srgbClr>
                  </a:outerShdw>
                </a:effectLst>
              </a:rPr>
              <a:t>NO SPECIAL EQUIPMENT NEEDED</a:t>
            </a:r>
          </a:p>
        </p:txBody>
      </p:sp>
      <p:grpSp>
        <p:nvGrpSpPr>
          <p:cNvPr id="4" name="Group 3">
            <a:extLst>
              <a:ext uri="{FF2B5EF4-FFF2-40B4-BE49-F238E27FC236}">
                <a16:creationId xmlns:a16="http://schemas.microsoft.com/office/drawing/2014/main" id="{CF985E9F-1B86-4A7A-ACF6-C5BAC655DCBF}"/>
              </a:ext>
            </a:extLst>
          </p:cNvPr>
          <p:cNvGrpSpPr/>
          <p:nvPr/>
        </p:nvGrpSpPr>
        <p:grpSpPr>
          <a:xfrm>
            <a:off x="177719" y="1753704"/>
            <a:ext cx="10011519" cy="2514502"/>
            <a:chOff x="1302952" y="1832261"/>
            <a:chExt cx="10011519" cy="2514502"/>
          </a:xfrm>
        </p:grpSpPr>
        <p:pic>
          <p:nvPicPr>
            <p:cNvPr id="5" name="Picture 2" descr="C:\PHOTOS\TEMP HOLDING-2\2010-03-07 MEXICO-1\MEXICO 032.JPG">
              <a:extLst>
                <a:ext uri="{FF2B5EF4-FFF2-40B4-BE49-F238E27FC236}">
                  <a16:creationId xmlns:a16="http://schemas.microsoft.com/office/drawing/2014/main" id="{10552F37-93D5-4267-B405-374FAF32E6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3635"/>
            <a:stretch>
              <a:fillRect/>
            </a:stretch>
          </p:blipFill>
          <p:spPr bwMode="auto">
            <a:xfrm>
              <a:off x="1302952" y="1832262"/>
              <a:ext cx="2957544" cy="211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EL PASO-_1.tmp">
              <a:extLst>
                <a:ext uri="{FF2B5EF4-FFF2-40B4-BE49-F238E27FC236}">
                  <a16:creationId xmlns:a16="http://schemas.microsoft.com/office/drawing/2014/main" id="{86F1A502-C8EF-40B8-B3A0-FCA5E4D5B3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2174" y="1832261"/>
              <a:ext cx="3472297" cy="233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120413 0_1.tmp">
              <a:extLst>
                <a:ext uri="{FF2B5EF4-FFF2-40B4-BE49-F238E27FC236}">
                  <a16:creationId xmlns:a16="http://schemas.microsoft.com/office/drawing/2014/main" id="{DF5B9EF3-8264-48C7-9AC6-1651E52733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6648" y="1836814"/>
              <a:ext cx="3472297" cy="233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B98AF14-D0C8-4B0A-98DA-1E4A98BFB315}"/>
                </a:ext>
              </a:extLst>
            </p:cNvPr>
            <p:cNvSpPr txBox="1"/>
            <p:nvPr/>
          </p:nvSpPr>
          <p:spPr>
            <a:xfrm>
              <a:off x="4376874" y="3784709"/>
              <a:ext cx="3528530" cy="400110"/>
            </a:xfrm>
            <a:prstGeom prst="rect">
              <a:avLst/>
            </a:prstGeom>
            <a:noFill/>
          </p:spPr>
          <p:txBody>
            <a:bodyPr wrap="none" rtlCol="0">
              <a:spAutoFit/>
            </a:bodyPr>
            <a:lstStyle/>
            <a:p>
              <a:r>
                <a:rPr lang="en-US" dirty="0">
                  <a:solidFill>
                    <a:srgbClr val="FFFF00"/>
                  </a:solidFill>
                </a:rPr>
                <a:t>TPW after 24 hours of curing </a:t>
              </a:r>
            </a:p>
          </p:txBody>
        </p:sp>
        <p:sp>
          <p:nvSpPr>
            <p:cNvPr id="10" name="TextBox 9">
              <a:extLst>
                <a:ext uri="{FF2B5EF4-FFF2-40B4-BE49-F238E27FC236}">
                  <a16:creationId xmlns:a16="http://schemas.microsoft.com/office/drawing/2014/main" id="{5C1279F4-4F19-4047-8E49-37F0F6EC7887}"/>
                </a:ext>
              </a:extLst>
            </p:cNvPr>
            <p:cNvSpPr txBox="1"/>
            <p:nvPr/>
          </p:nvSpPr>
          <p:spPr>
            <a:xfrm>
              <a:off x="8478658" y="3768541"/>
              <a:ext cx="2404826" cy="400110"/>
            </a:xfrm>
            <a:prstGeom prst="rect">
              <a:avLst/>
            </a:prstGeom>
            <a:noFill/>
          </p:spPr>
          <p:txBody>
            <a:bodyPr wrap="none" rtlCol="0">
              <a:spAutoFit/>
            </a:bodyPr>
            <a:lstStyle/>
            <a:p>
              <a:r>
                <a:rPr lang="en-US" dirty="0">
                  <a:solidFill>
                    <a:srgbClr val="FFFF00"/>
                  </a:solidFill>
                </a:rPr>
                <a:t>TPB after 48 hours </a:t>
              </a:r>
            </a:p>
          </p:txBody>
        </p:sp>
        <p:sp>
          <p:nvSpPr>
            <p:cNvPr id="3" name="Arrow: Right 2">
              <a:extLst>
                <a:ext uri="{FF2B5EF4-FFF2-40B4-BE49-F238E27FC236}">
                  <a16:creationId xmlns:a16="http://schemas.microsoft.com/office/drawing/2014/main" id="{C419DDBF-92F2-4881-AB20-84C376667DDF}"/>
                </a:ext>
              </a:extLst>
            </p:cNvPr>
            <p:cNvSpPr/>
            <p:nvPr/>
          </p:nvSpPr>
          <p:spPr bwMode="auto">
            <a:xfrm>
              <a:off x="4076026" y="2602095"/>
              <a:ext cx="461484" cy="379314"/>
            </a:xfrm>
            <a:prstGeom prst="rightArrow">
              <a:avLst/>
            </a:prstGeom>
            <a:solidFill>
              <a:srgbClr val="34BFFE"/>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eaLnBrk="1" hangingPunct="1"/>
              <a:endParaRPr lang="en-US" sz="1500">
                <a:latin typeface="Arial" pitchFamily="-105" charset="0"/>
              </a:endParaRPr>
            </a:p>
          </p:txBody>
        </p:sp>
        <p:sp>
          <p:nvSpPr>
            <p:cNvPr id="11" name="Arrow: Right 10">
              <a:extLst>
                <a:ext uri="{FF2B5EF4-FFF2-40B4-BE49-F238E27FC236}">
                  <a16:creationId xmlns:a16="http://schemas.microsoft.com/office/drawing/2014/main" id="{D23DB895-BD81-4800-9948-03752B184FAD}"/>
                </a:ext>
              </a:extLst>
            </p:cNvPr>
            <p:cNvSpPr/>
            <p:nvPr/>
          </p:nvSpPr>
          <p:spPr bwMode="auto">
            <a:xfrm>
              <a:off x="7611433" y="2602095"/>
              <a:ext cx="461484" cy="379314"/>
            </a:xfrm>
            <a:prstGeom prst="rightArrow">
              <a:avLst/>
            </a:prstGeom>
            <a:solidFill>
              <a:srgbClr val="34BFFE"/>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eaLnBrk="1" hangingPunct="1"/>
              <a:endParaRPr lang="en-US" sz="1500">
                <a:latin typeface="Arial" pitchFamily="-105" charset="0"/>
              </a:endParaRPr>
            </a:p>
          </p:txBody>
        </p:sp>
        <p:sp>
          <p:nvSpPr>
            <p:cNvPr id="14" name="TextBox 13">
              <a:extLst>
                <a:ext uri="{FF2B5EF4-FFF2-40B4-BE49-F238E27FC236}">
                  <a16:creationId xmlns:a16="http://schemas.microsoft.com/office/drawing/2014/main" id="{B097D8CF-E1D7-4975-B52C-D1ECB424C684}"/>
                </a:ext>
              </a:extLst>
            </p:cNvPr>
            <p:cNvSpPr txBox="1"/>
            <p:nvPr/>
          </p:nvSpPr>
          <p:spPr>
            <a:xfrm>
              <a:off x="1942186" y="3946653"/>
              <a:ext cx="1410964" cy="400110"/>
            </a:xfrm>
            <a:prstGeom prst="rect">
              <a:avLst/>
            </a:prstGeom>
            <a:noFill/>
          </p:spPr>
          <p:txBody>
            <a:bodyPr wrap="none" rtlCol="0">
              <a:spAutoFit/>
            </a:bodyPr>
            <a:lstStyle/>
            <a:p>
              <a:r>
                <a:rPr lang="en-US" dirty="0">
                  <a:solidFill>
                    <a:srgbClr val="008EAA"/>
                  </a:solidFill>
                </a:rPr>
                <a:t>Loose soil </a:t>
              </a:r>
            </a:p>
          </p:txBody>
        </p:sp>
        <p:sp>
          <p:nvSpPr>
            <p:cNvPr id="15" name="TextBox 14">
              <a:extLst>
                <a:ext uri="{FF2B5EF4-FFF2-40B4-BE49-F238E27FC236}">
                  <a16:creationId xmlns:a16="http://schemas.microsoft.com/office/drawing/2014/main" id="{DA2BA06A-CDF7-467E-AE21-FFD494391987}"/>
                </a:ext>
              </a:extLst>
            </p:cNvPr>
            <p:cNvSpPr txBox="1"/>
            <p:nvPr/>
          </p:nvSpPr>
          <p:spPr>
            <a:xfrm>
              <a:off x="1611971" y="1891943"/>
              <a:ext cx="1241045" cy="400110"/>
            </a:xfrm>
            <a:prstGeom prst="rect">
              <a:avLst/>
            </a:prstGeom>
            <a:noFill/>
          </p:spPr>
          <p:txBody>
            <a:bodyPr wrap="none" rtlCol="0">
              <a:spAutoFit/>
            </a:bodyPr>
            <a:lstStyle/>
            <a:p>
              <a:r>
                <a:rPr lang="en-US" dirty="0">
                  <a:solidFill>
                    <a:srgbClr val="FFFF00"/>
                  </a:solidFill>
                </a:rPr>
                <a:t>BEFORE</a:t>
              </a:r>
            </a:p>
          </p:txBody>
        </p:sp>
        <p:sp>
          <p:nvSpPr>
            <p:cNvPr id="16" name="TextBox 15">
              <a:extLst>
                <a:ext uri="{FF2B5EF4-FFF2-40B4-BE49-F238E27FC236}">
                  <a16:creationId xmlns:a16="http://schemas.microsoft.com/office/drawing/2014/main" id="{0D242957-01A2-48DD-BB7D-43AB42C5F03B}"/>
                </a:ext>
              </a:extLst>
            </p:cNvPr>
            <p:cNvSpPr txBox="1"/>
            <p:nvPr/>
          </p:nvSpPr>
          <p:spPr>
            <a:xfrm>
              <a:off x="6680723" y="1860067"/>
              <a:ext cx="1027845" cy="400110"/>
            </a:xfrm>
            <a:prstGeom prst="rect">
              <a:avLst/>
            </a:prstGeom>
            <a:noFill/>
          </p:spPr>
          <p:txBody>
            <a:bodyPr wrap="none" rtlCol="0">
              <a:spAutoFit/>
            </a:bodyPr>
            <a:lstStyle/>
            <a:p>
              <a:r>
                <a:rPr lang="en-US" dirty="0">
                  <a:solidFill>
                    <a:srgbClr val="FFFF00"/>
                  </a:solidFill>
                </a:rPr>
                <a:t>AFTER</a:t>
              </a:r>
            </a:p>
          </p:txBody>
        </p:sp>
        <p:sp>
          <p:nvSpPr>
            <p:cNvPr id="17" name="TextBox 16">
              <a:extLst>
                <a:ext uri="{FF2B5EF4-FFF2-40B4-BE49-F238E27FC236}">
                  <a16:creationId xmlns:a16="http://schemas.microsoft.com/office/drawing/2014/main" id="{C9CA7DF4-E585-4CD2-94B0-2EA1BAF06A24}"/>
                </a:ext>
              </a:extLst>
            </p:cNvPr>
            <p:cNvSpPr txBox="1"/>
            <p:nvPr/>
          </p:nvSpPr>
          <p:spPr>
            <a:xfrm>
              <a:off x="10217934" y="1851683"/>
              <a:ext cx="1027845" cy="400110"/>
            </a:xfrm>
            <a:prstGeom prst="rect">
              <a:avLst/>
            </a:prstGeom>
            <a:noFill/>
          </p:spPr>
          <p:txBody>
            <a:bodyPr wrap="none" rtlCol="0">
              <a:spAutoFit/>
            </a:bodyPr>
            <a:lstStyle/>
            <a:p>
              <a:r>
                <a:rPr lang="en-US" dirty="0">
                  <a:solidFill>
                    <a:srgbClr val="FFFF00"/>
                  </a:solidFill>
                </a:rPr>
                <a:t>AFTER</a:t>
              </a:r>
            </a:p>
          </p:txBody>
        </p:sp>
      </p:grpSp>
      <p:pic>
        <p:nvPicPr>
          <p:cNvPr id="19" name="Picture 2" descr="Related image">
            <a:extLst>
              <a:ext uri="{FF2B5EF4-FFF2-40B4-BE49-F238E27FC236}">
                <a16:creationId xmlns:a16="http://schemas.microsoft.com/office/drawing/2014/main" id="{01EB24E9-4E91-47FE-9443-56921CA90C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6036" y="4363575"/>
            <a:ext cx="1760140" cy="12283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road soil compactor truck">
            <a:extLst>
              <a:ext uri="{FF2B5EF4-FFF2-40B4-BE49-F238E27FC236}">
                <a16:creationId xmlns:a16="http://schemas.microsoft.com/office/drawing/2014/main" id="{E6042165-5B81-408C-9878-9C063BDD7A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983" y="4363575"/>
            <a:ext cx="1767147" cy="12298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Road Grader machine">
            <a:extLst>
              <a:ext uri="{FF2B5EF4-FFF2-40B4-BE49-F238E27FC236}">
                <a16:creationId xmlns:a16="http://schemas.microsoft.com/office/drawing/2014/main" id="{D9FB264E-2FD1-47A2-8023-223B4C40DB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7140" y="4363576"/>
            <a:ext cx="2002327" cy="122980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0C35499-0F65-4BFD-A36D-807C7502CB9E}"/>
              </a:ext>
            </a:extLst>
          </p:cNvPr>
          <p:cNvSpPr/>
          <p:nvPr/>
        </p:nvSpPr>
        <p:spPr>
          <a:xfrm>
            <a:off x="2133014" y="5618302"/>
            <a:ext cx="5200632" cy="338554"/>
          </a:xfrm>
          <a:prstGeom prst="rect">
            <a:avLst/>
          </a:prstGeom>
        </p:spPr>
        <p:txBody>
          <a:bodyPr wrap="square">
            <a:spAutoFit/>
          </a:bodyPr>
          <a:lstStyle/>
          <a:p>
            <a:pPr algn="just"/>
            <a:r>
              <a:rPr lang="en-US" sz="1600" dirty="0">
                <a:effectLst>
                  <a:outerShdw blurRad="38100" dist="38100" dir="2700000" algn="tl">
                    <a:srgbClr val="000000">
                      <a:alpha val="43137"/>
                    </a:srgbClr>
                  </a:outerShdw>
                </a:effectLst>
              </a:rPr>
              <a:t>* Soil Grader       * Soil Compactor     * Water Sprayer</a:t>
            </a:r>
          </a:p>
        </p:txBody>
      </p:sp>
      <p:pic>
        <p:nvPicPr>
          <p:cNvPr id="24" name="Picture 23">
            <a:hlinkClick r:id="rId8" action="ppaction://hlinkfile"/>
            <a:extLst>
              <a:ext uri="{FF2B5EF4-FFF2-40B4-BE49-F238E27FC236}">
                <a16:creationId xmlns:a16="http://schemas.microsoft.com/office/drawing/2014/main" id="{A26FE48A-D399-4845-A4AE-6455911DEC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7635" y="2328375"/>
            <a:ext cx="2406812" cy="1661195"/>
          </a:xfrm>
          <a:prstGeom prst="rect">
            <a:avLst/>
          </a:prstGeom>
        </p:spPr>
      </p:pic>
      <p:sp>
        <p:nvSpPr>
          <p:cNvPr id="25" name="Title 1">
            <a:extLst>
              <a:ext uri="{FF2B5EF4-FFF2-40B4-BE49-F238E27FC236}">
                <a16:creationId xmlns:a16="http://schemas.microsoft.com/office/drawing/2014/main" id="{F78DFB5A-1222-49C5-8425-B38BFCEC9EE6}"/>
              </a:ext>
            </a:extLst>
          </p:cNvPr>
          <p:cNvSpPr txBox="1">
            <a:spLocks/>
          </p:cNvSpPr>
          <p:nvPr/>
        </p:nvSpPr>
        <p:spPr>
          <a:xfrm>
            <a:off x="109030" y="66295"/>
            <a:ext cx="10491981" cy="1143000"/>
          </a:xfrm>
          <a:prstGeom prst="rect">
            <a:avLst/>
          </a:prstGeom>
        </p:spPr>
        <p:txBody>
          <a:bodyPr vert="horz" anchor="t">
            <a:norm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3600">
                <a:solidFill>
                  <a:schemeClr val="tx2"/>
                </a:solidFill>
                <a:latin typeface="Franklin Gothic Medium" pitchFamily="34" charset="0"/>
                <a:ea typeface="MS PGothic" panose="020B0600070205080204" pitchFamily="34" charset="-128"/>
                <a:cs typeface="ＭＳ Ｐゴシック"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r>
              <a:rPr lang="en-US" dirty="0">
                <a:solidFill>
                  <a:schemeClr val="bg1"/>
                </a:solidFill>
                <a:latin typeface="Stencil Std" panose="04020904080802020404" pitchFamily="82" charset="0"/>
              </a:rPr>
              <a:t>Terra pave white &amp; Black  </a:t>
            </a:r>
          </a:p>
          <a:p>
            <a:r>
              <a:rPr lang="en-US" sz="2800" dirty="0">
                <a:solidFill>
                  <a:schemeClr val="bg1"/>
                </a:solidFill>
                <a:latin typeface="Stencil Std" panose="04020904080802020404" pitchFamily="82" charset="0"/>
              </a:rPr>
              <a:t>         (base, concrete, asphalt replacement)</a:t>
            </a:r>
            <a:endParaRPr lang="en-US" dirty="0">
              <a:solidFill>
                <a:schemeClr val="bg1"/>
              </a:solidFill>
              <a:latin typeface="Stencil Std" panose="04020904080802020404" pitchFamily="82" charset="0"/>
            </a:endParaRPr>
          </a:p>
        </p:txBody>
      </p:sp>
      <p:sp>
        <p:nvSpPr>
          <p:cNvPr id="6" name="TextBox 5">
            <a:extLst>
              <a:ext uri="{FF2B5EF4-FFF2-40B4-BE49-F238E27FC236}">
                <a16:creationId xmlns:a16="http://schemas.microsoft.com/office/drawing/2014/main" id="{7CA08B6E-F95F-4DF4-8BDC-98B2A065B2B6}"/>
              </a:ext>
            </a:extLst>
          </p:cNvPr>
          <p:cNvSpPr txBox="1"/>
          <p:nvPr/>
        </p:nvSpPr>
        <p:spPr>
          <a:xfrm>
            <a:off x="9872896" y="3682947"/>
            <a:ext cx="2252540" cy="276999"/>
          </a:xfrm>
          <a:prstGeom prst="rect">
            <a:avLst/>
          </a:prstGeom>
          <a:noFill/>
        </p:spPr>
        <p:txBody>
          <a:bodyPr wrap="none" rtlCol="0">
            <a:spAutoFit/>
          </a:bodyPr>
          <a:lstStyle/>
          <a:p>
            <a:r>
              <a:rPr lang="en-US" sz="1200" dirty="0">
                <a:solidFill>
                  <a:schemeClr val="bg1"/>
                </a:solidFill>
              </a:rPr>
              <a:t>https://youtu.be/hhcGYhf1HPs</a:t>
            </a:r>
          </a:p>
        </p:txBody>
      </p:sp>
    </p:spTree>
    <p:extLst>
      <p:ext uri="{BB962C8B-B14F-4D97-AF65-F5344CB8AC3E}">
        <p14:creationId xmlns:p14="http://schemas.microsoft.com/office/powerpoint/2010/main" val="612449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I:\FR TOSHIBA-120811\1-PHOTOS\EL PASO\EL PASO-1204\I -10 Flea Market 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4"/>
          <p:cNvSpPr txBox="1">
            <a:spLocks noChangeArrowheads="1"/>
          </p:cNvSpPr>
          <p:nvPr/>
        </p:nvSpPr>
        <p:spPr bwMode="auto">
          <a:xfrm>
            <a:off x="1828800" y="1"/>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chemeClr val="bg1"/>
                </a:solidFill>
                <a:latin typeface="Maiandra GD" panose="020E0502030308020204" pitchFamily="34" charset="0"/>
              </a:rPr>
              <a:t>Loose soil prepared for application of TSW</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EL PASO _1.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3"/>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Application of Top-Seal White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EL PASO-_8.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4"/>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White soaking into the soil into the base</a:t>
            </a:r>
            <a:endParaRPr lang="en-US" altLang="en-US" sz="2800">
              <a:solidFill>
                <a:schemeClr val="bg1"/>
              </a:solidFill>
              <a:latin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120413 0_1.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p:cNvSpPr txBox="1">
            <a:spLocks noChangeArrowheads="1"/>
          </p:cNvSpPr>
          <p:nvPr/>
        </p:nvSpPr>
        <p:spPr bwMode="auto">
          <a:xfrm>
            <a:off x="1524000" y="762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White after 24 hours of curing – close up</a:t>
            </a:r>
            <a:endParaRPr lang="en-US" altLang="en-US" sz="2800">
              <a:solidFill>
                <a:schemeClr val="bg1"/>
              </a:solidFill>
              <a:latin typeface="Arial" panose="020B0604020202020204" pitchFamily="34" charset="0"/>
            </a:endParaRPr>
          </a:p>
          <a:p>
            <a:pPr eaLnBrk="1" hangingPunct="1">
              <a:spcBef>
                <a:spcPct val="0"/>
              </a:spcBef>
              <a:buClrTx/>
              <a:buSzTx/>
              <a:buFontTx/>
              <a:buNone/>
            </a:pPr>
            <a:endParaRPr lang="en-US" altLang="en-US" sz="2800">
              <a:solidFill>
                <a:schemeClr val="bg1"/>
              </a:solidFill>
              <a:latin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EL PASO _2.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2" descr="C:\1-PHOTOS\EL PASO\EL PASO-1204\EL PASO-CALCATERRA-1204 0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Box 5"/>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First application of Top-Seal Black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71422" y="95130"/>
            <a:ext cx="9440257" cy="438150"/>
          </a:xfrm>
        </p:spPr>
        <p:txBody>
          <a:bodyPr>
            <a:noAutofit/>
          </a:bodyPr>
          <a:lstStyle/>
          <a:p>
            <a:r>
              <a:rPr lang="en-US" sz="2000" dirty="0">
                <a:latin typeface="Stencil Std" panose="04020904080802020404" pitchFamily="82" charset="0"/>
              </a:rPr>
              <a:t>Terra Pave PRODUCTS – </a:t>
            </a:r>
            <a:br>
              <a:rPr lang="en-US" sz="2000" dirty="0">
                <a:latin typeface="Stencil Std" panose="04020904080802020404" pitchFamily="82" charset="0"/>
              </a:rPr>
            </a:br>
            <a:r>
              <a:rPr lang="en-US" sz="2000" dirty="0">
                <a:latin typeface="Stencil Std" panose="04020904080802020404" pitchFamily="82" charset="0"/>
              </a:rPr>
              <a:t>             Materials &amp; Equipment Cost Saving</a:t>
            </a:r>
          </a:p>
        </p:txBody>
      </p:sp>
      <p:pic>
        <p:nvPicPr>
          <p:cNvPr id="1026" name="Picture 2" descr="Related image">
            <a:extLst>
              <a:ext uri="{FF2B5EF4-FFF2-40B4-BE49-F238E27FC236}">
                <a16:creationId xmlns:a16="http://schemas.microsoft.com/office/drawing/2014/main" id="{124059A5-002D-4141-B97D-C91FFB34D9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1993" y="1266017"/>
            <a:ext cx="3044035" cy="18550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ad soil compactor truck">
            <a:extLst>
              <a:ext uri="{FF2B5EF4-FFF2-40B4-BE49-F238E27FC236}">
                <a16:creationId xmlns:a16="http://schemas.microsoft.com/office/drawing/2014/main" id="{830AEAB2-7173-401E-AF8A-6A5C60737F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1502" y="1263308"/>
            <a:ext cx="3044035" cy="18550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oad Grader machine">
            <a:extLst>
              <a:ext uri="{FF2B5EF4-FFF2-40B4-BE49-F238E27FC236}">
                <a16:creationId xmlns:a16="http://schemas.microsoft.com/office/drawing/2014/main" id="{807B738E-4E42-4EC2-AD15-E96E4877E6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971" y="1257389"/>
            <a:ext cx="3733800" cy="185509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8"/>
          <p:cNvSpPr txBox="1">
            <a:spLocks noChangeArrowheads="1"/>
          </p:cNvSpPr>
          <p:nvPr/>
        </p:nvSpPr>
        <p:spPr bwMode="auto">
          <a:xfrm>
            <a:off x="837864" y="3586057"/>
            <a:ext cx="10932518" cy="2985433"/>
          </a:xfrm>
          <a:prstGeom prst="rect">
            <a:avLst/>
          </a:prstGeom>
          <a:noFill/>
          <a:ln>
            <a:noFill/>
          </a:ln>
          <a:extLst>
            <a:ext uri="{909E8E84-426E-40dd-AFC4-6F175D3DCCD1}"/>
            <a:ext uri="{91240B29-F687-4f45-9708-019B960494DF}"/>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ＭＳ Ｐゴシック"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ＭＳ Ｐゴシック"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ＭＳ Ｐゴシック"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ＭＳ Ｐゴシック"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ＭＳ Ｐゴシック" panose="020B0600070205080204" pitchFamily="34" charset="-128"/>
              </a:defRPr>
            </a:lvl9pPr>
          </a:lstStyle>
          <a:p>
            <a:pPr algn="ctr" eaLnBrk="1" hangingPunct="1">
              <a:spcBef>
                <a:spcPct val="0"/>
              </a:spcBef>
              <a:buClrTx/>
              <a:buSzTx/>
              <a:buFontTx/>
              <a:buNone/>
              <a:defRPr/>
            </a:pPr>
            <a:r>
              <a:rPr lang="en-US" altLang="en-US" sz="2800" dirty="0">
                <a:solidFill>
                  <a:srgbClr val="00B050"/>
                </a:solidFill>
                <a:effectLst>
                  <a:outerShdw blurRad="38100" dist="38100" dir="2700000" algn="tl">
                    <a:srgbClr val="000000">
                      <a:alpha val="43137"/>
                    </a:srgbClr>
                  </a:outerShdw>
                </a:effectLst>
                <a:latin typeface="Arial" panose="020B0604020202020204" pitchFamily="34" charset="0"/>
              </a:rPr>
              <a:t>TERRA PAVE           </a:t>
            </a:r>
            <a:r>
              <a:rPr lang="en-US" altLang="en-US" sz="2800" b="1" dirty="0">
                <a:solidFill>
                  <a:srgbClr val="00B050"/>
                </a:solidFill>
                <a:effectLst>
                  <a:outerShdw blurRad="38100" dist="38100" dir="2700000" algn="tl">
                    <a:srgbClr val="000000">
                      <a:alpha val="43137"/>
                    </a:srgbClr>
                  </a:outerShdw>
                </a:effectLst>
                <a:latin typeface="Arial" panose="020B0604020202020204" pitchFamily="34" charset="0"/>
              </a:rPr>
              <a:t>ENVIRONMENTALLY SAFE</a:t>
            </a:r>
          </a:p>
          <a:p>
            <a:pPr algn="ctr" eaLnBrk="1" hangingPunct="1">
              <a:spcBef>
                <a:spcPct val="0"/>
              </a:spcBef>
              <a:buClrTx/>
              <a:buSzTx/>
              <a:buFontTx/>
              <a:buNone/>
              <a:defRPr/>
            </a:pPr>
            <a:endParaRPr lang="en-US" altLang="en-US" sz="1600" b="1" dirty="0">
              <a:solidFill>
                <a:srgbClr val="00B050"/>
              </a:solidFill>
              <a:latin typeface="Arial" panose="020B0604020202020204" pitchFamily="34" charset="0"/>
            </a:endParaRP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NON-HAZARDOUS</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NON-CORROSIVE </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NON-PETROLEUM BASED</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NON-TOXIC</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WATERPROOF</a:t>
            </a:r>
          </a:p>
          <a:p>
            <a:pPr marL="1828800" indent="-457200" eaLnBrk="1" hangingPunct="1">
              <a:spcBef>
                <a:spcPct val="0"/>
              </a:spcBef>
              <a:buClrTx/>
              <a:buSzTx/>
              <a:buFont typeface="Wingdings" panose="05000000000000000000" pitchFamily="2" charset="2"/>
              <a:buChar char="u"/>
              <a:defRPr/>
            </a:pPr>
            <a:r>
              <a:rPr lang="en-US" altLang="en-US" sz="2000" b="1" dirty="0">
                <a:solidFill>
                  <a:srgbClr val="00B050"/>
                </a:solidFill>
                <a:latin typeface="Arial" panose="020B0604020202020204" pitchFamily="34" charset="0"/>
              </a:rPr>
              <a:t>IMPROVED BRAKING DISTANCE</a:t>
            </a:r>
          </a:p>
          <a:p>
            <a:pPr algn="ctr" eaLnBrk="1" hangingPunct="1">
              <a:spcBef>
                <a:spcPct val="0"/>
              </a:spcBef>
              <a:buClrTx/>
              <a:buSzTx/>
              <a:buFont typeface="Wingdings 2" panose="05020102010507070707" pitchFamily="18" charset="2"/>
              <a:buNone/>
              <a:defRPr/>
            </a:pPr>
            <a:r>
              <a:rPr lang="en-US" altLang="en-US" sz="1800" b="1" dirty="0">
                <a:solidFill>
                  <a:srgbClr val="009999"/>
                </a:solidFill>
                <a:latin typeface="Arial" panose="020B0604020202020204" pitchFamily="34" charset="0"/>
              </a:rPr>
              <a:t>                          </a:t>
            </a:r>
            <a:endParaRPr lang="en-US" altLang="en-US" sz="2000" b="1" dirty="0">
              <a:solidFill>
                <a:srgbClr val="009999"/>
              </a:solidFill>
              <a:latin typeface="Arial" panose="020B0604020202020204" pitchFamily="34" charset="0"/>
            </a:endParaRPr>
          </a:p>
        </p:txBody>
      </p:sp>
      <p:sp>
        <p:nvSpPr>
          <p:cNvPr id="2" name="Right Arrow 1"/>
          <p:cNvSpPr/>
          <p:nvPr/>
        </p:nvSpPr>
        <p:spPr bwMode="auto">
          <a:xfrm>
            <a:off x="4749770" y="3723453"/>
            <a:ext cx="704403" cy="304800"/>
          </a:xfrm>
          <a:prstGeom prst="rightArrow">
            <a:avLst/>
          </a:prstGeom>
          <a:solidFill>
            <a:srgbClr val="006600"/>
          </a:solidFill>
          <a:ln w="9525" cap="flat" cmpd="sng" algn="ctr">
            <a:solidFill>
              <a:srgbClr val="00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3200" b="1">
              <a:ea typeface="ＭＳ Ｐゴシック" pitchFamily="50" charset="-128"/>
            </a:endParaRPr>
          </a:p>
        </p:txBody>
      </p:sp>
      <p:sp>
        <p:nvSpPr>
          <p:cNvPr id="5" name="TextBox 4">
            <a:extLst>
              <a:ext uri="{FF2B5EF4-FFF2-40B4-BE49-F238E27FC236}">
                <a16:creationId xmlns:a16="http://schemas.microsoft.com/office/drawing/2014/main" id="{CAEB29CC-D2A2-46BD-9A52-4FB95EA55E75}"/>
              </a:ext>
            </a:extLst>
          </p:cNvPr>
          <p:cNvSpPr txBox="1"/>
          <p:nvPr/>
        </p:nvSpPr>
        <p:spPr>
          <a:xfrm rot="19775811">
            <a:off x="6096323" y="4665101"/>
            <a:ext cx="2815835" cy="461665"/>
          </a:xfrm>
          <a:prstGeom prst="rect">
            <a:avLst/>
          </a:prstGeom>
          <a:noFill/>
        </p:spPr>
        <p:txBody>
          <a:bodyPr wrap="none" rtlCol="0">
            <a:spAutoFit/>
          </a:bodyPr>
          <a:lstStyle/>
          <a:p>
            <a:r>
              <a:rPr lang="en-US" sz="2400" b="1" dirty="0">
                <a:solidFill>
                  <a:srgbClr val="0070C0"/>
                </a:solidFill>
                <a:effectLst>
                  <a:outerShdw blurRad="38100" dist="38100" dir="2700000" algn="tl">
                    <a:srgbClr val="000000">
                      <a:alpha val="43137"/>
                    </a:srgbClr>
                  </a:outerShdw>
                </a:effectLst>
              </a:rPr>
              <a:t>COST-EFFECTIVE</a:t>
            </a:r>
          </a:p>
        </p:txBody>
      </p:sp>
      <p:sp>
        <p:nvSpPr>
          <p:cNvPr id="6" name="Rectangle 5">
            <a:extLst>
              <a:ext uri="{FF2B5EF4-FFF2-40B4-BE49-F238E27FC236}">
                <a16:creationId xmlns:a16="http://schemas.microsoft.com/office/drawing/2014/main" id="{8A9AAA58-DBC7-4FBC-87F5-BC09A74DCFF4}"/>
              </a:ext>
            </a:extLst>
          </p:cNvPr>
          <p:cNvSpPr/>
          <p:nvPr/>
        </p:nvSpPr>
        <p:spPr>
          <a:xfrm>
            <a:off x="2165212" y="3090675"/>
            <a:ext cx="8581396" cy="400110"/>
          </a:xfrm>
          <a:prstGeom prst="rect">
            <a:avLst/>
          </a:prstGeom>
        </p:spPr>
        <p:txBody>
          <a:bodyPr wrap="square">
            <a:spAutoFit/>
          </a:bodyPr>
          <a:lstStyle/>
          <a:p>
            <a:r>
              <a:rPr lang="en-US" altLang="en-US" b="1" dirty="0">
                <a:solidFill>
                  <a:srgbClr val="009999"/>
                </a:solidFill>
              </a:rPr>
              <a:t>NO SPECIAL EQUIPMENT or HANDLING PROCEDURES REQUIRED</a:t>
            </a:r>
            <a:endParaRPr lang="en-US" dirty="0"/>
          </a:p>
        </p:txBody>
      </p:sp>
      <p:sp>
        <p:nvSpPr>
          <p:cNvPr id="3" name="Rectangle 2">
            <a:extLst>
              <a:ext uri="{FF2B5EF4-FFF2-40B4-BE49-F238E27FC236}">
                <a16:creationId xmlns:a16="http://schemas.microsoft.com/office/drawing/2014/main" id="{CB4347BB-4DE9-462E-AA60-2E4D8AF06001}"/>
              </a:ext>
            </a:extLst>
          </p:cNvPr>
          <p:cNvSpPr/>
          <p:nvPr/>
        </p:nvSpPr>
        <p:spPr>
          <a:xfrm>
            <a:off x="1955135" y="2705607"/>
            <a:ext cx="9001551" cy="400110"/>
          </a:xfrm>
          <a:prstGeom prst="rect">
            <a:avLst/>
          </a:prstGeom>
        </p:spPr>
        <p:txBody>
          <a:bodyPr wrap="square">
            <a:spAutoFit/>
          </a:bodyPr>
          <a:lstStyle/>
          <a:p>
            <a:pPr algn="just"/>
            <a:r>
              <a:rPr lang="en-US" dirty="0">
                <a:solidFill>
                  <a:srgbClr val="FFFF00"/>
                </a:solidFill>
                <a:effectLst>
                  <a:outerShdw blurRad="38100" dist="38100" dir="2700000" algn="tl">
                    <a:srgbClr val="000000">
                      <a:alpha val="43137"/>
                    </a:srgbClr>
                  </a:outerShdw>
                </a:effectLst>
              </a:rPr>
              <a:t>* Soil Grader                          * Soil Compactor                      * Water Sprayer</a:t>
            </a:r>
          </a:p>
        </p:txBody>
      </p:sp>
      <p:pic>
        <p:nvPicPr>
          <p:cNvPr id="12" name="Picture 11">
            <a:extLst>
              <a:ext uri="{FF2B5EF4-FFF2-40B4-BE49-F238E27FC236}">
                <a16:creationId xmlns:a16="http://schemas.microsoft.com/office/drawing/2014/main" id="{B7049D77-0C4E-41D3-AEF0-B6EF8200A0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4420" y="4588336"/>
            <a:ext cx="1607131" cy="1581959"/>
          </a:xfrm>
          <a:prstGeom prst="rect">
            <a:avLst/>
          </a:prstGeom>
        </p:spPr>
      </p:pic>
      <p:pic>
        <p:nvPicPr>
          <p:cNvPr id="14" name="Picture 13">
            <a:extLst>
              <a:ext uri="{FF2B5EF4-FFF2-40B4-BE49-F238E27FC236}">
                <a16:creationId xmlns:a16="http://schemas.microsoft.com/office/drawing/2014/main" id="{72CE18D8-8379-433A-95CF-997FF50FF6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6533" y="4741184"/>
            <a:ext cx="1206792" cy="1276265"/>
          </a:xfrm>
          <a:prstGeom prst="rect">
            <a:avLst/>
          </a:prstGeom>
        </p:spPr>
      </p:pic>
    </p:spTree>
    <p:extLst>
      <p:ext uri="{BB962C8B-B14F-4D97-AF65-F5344CB8AC3E}">
        <p14:creationId xmlns:p14="http://schemas.microsoft.com/office/powerpoint/2010/main" val="3915352437"/>
      </p:ext>
    </p:extLst>
  </p:cSld>
  <p:clrMapOvr>
    <a:masterClrMapping/>
  </p:clrMapOvr>
  <mc:AlternateContent xmlns:mc="http://schemas.openxmlformats.org/markup-compatibility/2006" xmlns:p15="http://schemas.microsoft.com/office/powerpoint/2012/main">
    <mc:Choice Requires="p15">
      <p:transition spd="slow" advClick="0" advTm="15000">
        <p15:prstTrans prst="fallOver"/>
      </p:transition>
    </mc:Choice>
    <mc:Fallback xmlns="">
      <p:transition spd="slow" advClick="0" advTm="15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EL PASO-_0.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4"/>
          <p:cNvSpPr txBox="1">
            <a:spLocks noChangeArrowheads="1"/>
          </p:cNvSpPr>
          <p:nvPr/>
        </p:nvSpPr>
        <p:spPr bwMode="auto">
          <a:xfrm>
            <a:off x="1506880" y="61722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dirty="0">
                <a:solidFill>
                  <a:schemeClr val="bg1"/>
                </a:solidFill>
                <a:latin typeface="Maiandra GD" panose="020E0502030308020204" pitchFamily="34" charset="0"/>
              </a:rPr>
              <a:t>Final application of Top-Seal Black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EL PASO-_1.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Footer Placeholder 3"/>
          <p:cNvSpPr txBox="1">
            <a:spLocks/>
          </p:cNvSpPr>
          <p:nvPr/>
        </p:nvSpPr>
        <p:spPr bwMode="auto">
          <a:xfrm>
            <a:off x="1524000" y="6416676"/>
            <a:ext cx="9144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1200">
                <a:solidFill>
                  <a:schemeClr val="bg1"/>
                </a:solidFill>
              </a:rPr>
              <a:t>Copyright </a:t>
            </a:r>
            <a:r>
              <a:rPr lang="en-US" altLang="en-US" sz="1200" b="1">
                <a:solidFill>
                  <a:schemeClr val="bg1"/>
                </a:solidFill>
                <a:latin typeface="Arial" panose="020B0604020202020204" pitchFamily="34" charset="0"/>
              </a:rPr>
              <a:t>©  2011 </a:t>
            </a:r>
            <a:r>
              <a:rPr lang="en-US" altLang="en-US" sz="1200">
                <a:solidFill>
                  <a:schemeClr val="bg1"/>
                </a:solidFill>
              </a:rPr>
              <a:t>Terra Pave International, Inc.  All rights reserved</a:t>
            </a:r>
          </a:p>
        </p:txBody>
      </p:sp>
      <p:sp>
        <p:nvSpPr>
          <p:cNvPr id="62468" name="TextBox 4"/>
          <p:cNvSpPr txBox="1">
            <a:spLocks noChangeArrowheads="1"/>
          </p:cNvSpPr>
          <p:nvPr/>
        </p:nvSpPr>
        <p:spPr bwMode="auto">
          <a:xfrm>
            <a:off x="152400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Black – close up after 48 hours</a:t>
            </a:r>
            <a:endParaRPr lang="en-US" altLang="en-US" sz="2800">
              <a:solidFill>
                <a:schemeClr val="bg1"/>
              </a:solidFill>
              <a:latin typeface="Arial" panose="020B0604020202020204" pitchFamily="34" charset="0"/>
            </a:endParaRPr>
          </a:p>
          <a:p>
            <a:pPr eaLnBrk="1" hangingPunct="1">
              <a:spcBef>
                <a:spcPct val="0"/>
              </a:spcBef>
              <a:buClrTx/>
              <a:buSzTx/>
              <a:buFontTx/>
              <a:buNone/>
            </a:pPr>
            <a:endParaRPr lang="en-US" altLang="en-US" sz="2800">
              <a:solidFill>
                <a:schemeClr val="bg1"/>
              </a:solidFill>
              <a:latin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descr="DSCN3689_0.t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Box 4"/>
          <p:cNvSpPr txBox="1">
            <a:spLocks noChangeArrowheads="1"/>
          </p:cNvSpPr>
          <p:nvPr/>
        </p:nvSpPr>
        <p:spPr bwMode="auto">
          <a:xfrm>
            <a:off x="1524000" y="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Black – one month later</a:t>
            </a:r>
            <a:endParaRPr lang="en-US" altLang="en-US" sz="2800">
              <a:solidFill>
                <a:schemeClr val="bg1"/>
              </a:solidFill>
              <a:latin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C:\Users\AJ\Pictures\003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4"/>
          <p:cNvSpPr txBox="1">
            <a:spLocks noChangeArrowheads="1"/>
          </p:cNvSpPr>
          <p:nvPr/>
        </p:nvSpPr>
        <p:spPr bwMode="auto">
          <a:xfrm>
            <a:off x="1524000" y="762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800" b="1">
                <a:solidFill>
                  <a:schemeClr val="bg1"/>
                </a:solidFill>
                <a:latin typeface="Maiandra GD" panose="020E0502030308020204" pitchFamily="34" charset="0"/>
              </a:rPr>
              <a:t>Top-Seal Black – Two Years later</a:t>
            </a:r>
            <a:endParaRPr lang="en-US" altLang="en-US" sz="2800">
              <a:solidFill>
                <a:schemeClr val="bg1"/>
              </a:solidFill>
              <a:latin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24000" y="30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b="1" dirty="0">
                <a:solidFill>
                  <a:srgbClr val="002060"/>
                </a:solidFill>
                <a:latin typeface="Stencil Std" panose="04020904080802020404" pitchFamily="82" charset="0"/>
                <a:cs typeface="Times New Roman" panose="02020603050405020304" pitchFamily="18" charset="0"/>
              </a:rPr>
              <a:t>PACKAGING</a:t>
            </a:r>
            <a:endParaRPr lang="en-US" altLang="en-US" sz="1800" dirty="0">
              <a:solidFill>
                <a:srgbClr val="002060"/>
              </a:solidFill>
              <a:latin typeface="Stencil Std" panose="04020904080802020404" pitchFamily="82" charset="0"/>
              <a:cs typeface="Times New Roman" panose="02020603050405020304" pitchFamily="18" charset="0"/>
            </a:endParaRPr>
          </a:p>
        </p:txBody>
      </p:sp>
      <p:sp>
        <p:nvSpPr>
          <p:cNvPr id="67587" name="TextBox 6"/>
          <p:cNvSpPr txBox="1">
            <a:spLocks noChangeArrowheads="1"/>
          </p:cNvSpPr>
          <p:nvPr/>
        </p:nvSpPr>
        <p:spPr bwMode="auto">
          <a:xfrm>
            <a:off x="69708" y="914401"/>
            <a:ext cx="11887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2400" b="1" dirty="0">
                <a:solidFill>
                  <a:srgbClr val="002060"/>
                </a:solidFill>
                <a:latin typeface="Arial" panose="020B0604020202020204" pitchFamily="34" charset="0"/>
              </a:rPr>
              <a:t>TP products are packaged in </a:t>
            </a:r>
            <a:r>
              <a:rPr lang="en-US" altLang="en-US" sz="2400" b="1" dirty="0">
                <a:solidFill>
                  <a:schemeClr val="accent4">
                    <a:lumMod val="50000"/>
                  </a:schemeClr>
                </a:solidFill>
                <a:latin typeface="Arial" panose="020B0604020202020204" pitchFamily="34" charset="0"/>
              </a:rPr>
              <a:t>55 gallon (208 liter) drums </a:t>
            </a:r>
            <a:r>
              <a:rPr lang="en-US" altLang="en-US" sz="2400" b="1" dirty="0">
                <a:solidFill>
                  <a:srgbClr val="002060"/>
                </a:solidFill>
                <a:latin typeface="Arial" panose="020B0604020202020204" pitchFamily="34" charset="0"/>
              </a:rPr>
              <a:t>or in </a:t>
            </a:r>
            <a:r>
              <a:rPr lang="en-US" altLang="en-US" sz="2400" b="1" dirty="0">
                <a:solidFill>
                  <a:schemeClr val="accent4">
                    <a:lumMod val="50000"/>
                  </a:schemeClr>
                </a:solidFill>
                <a:latin typeface="Arial" panose="020B0604020202020204" pitchFamily="34" charset="0"/>
              </a:rPr>
              <a:t>275 gallon (1,040 liter) totes</a:t>
            </a:r>
            <a:r>
              <a:rPr lang="en-US" altLang="en-US" sz="2400" b="1" dirty="0">
                <a:solidFill>
                  <a:srgbClr val="002060"/>
                </a:solidFill>
                <a:latin typeface="Arial" panose="020B0604020202020204" pitchFamily="34" charset="0"/>
              </a:rPr>
              <a:t>.  In the interest of convenience, it is highly recommended that TP products be delivered in 275 gallon totes.  The totes require less handling and each tote is equipped with an on/off valve near the bottom for easy transfer of the product into a water truck.</a:t>
            </a:r>
          </a:p>
        </p:txBody>
      </p:sp>
      <p:pic>
        <p:nvPicPr>
          <p:cNvPr id="67588" name="Picture 2" descr="C:\PHOTOS\SCI-1\BASETEK\BASETEK DRUMS\72 Dru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796" y="3080119"/>
            <a:ext cx="4393631" cy="3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descr="C:\Users\AJ\Pictures\2013-12-05\0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698" y="3080119"/>
            <a:ext cx="4393631" cy="329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1752600" y="149691"/>
            <a:ext cx="8686800" cy="72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a:spcBef>
                <a:spcPct val="0"/>
              </a:spcBef>
              <a:buClrTx/>
              <a:buSzTx/>
              <a:buFontTx/>
              <a:buNone/>
            </a:pPr>
            <a:r>
              <a:rPr lang="en-US" altLang="en-US" sz="2600" b="1" dirty="0">
                <a:solidFill>
                  <a:srgbClr val="0000FF"/>
                </a:solidFill>
                <a:latin typeface="Arial" panose="020B0604020202020204" pitchFamily="34" charset="0"/>
                <a:cs typeface="Times New Roman" panose="02020603050405020304" pitchFamily="18" charset="0"/>
              </a:rPr>
              <a:t> </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800" b="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ECOLOGICAL ESTATES LLC. / EEI Holding</a:t>
            </a:r>
          </a:p>
          <a:p>
            <a:pPr algn="ctr">
              <a:spcBef>
                <a:spcPct val="0"/>
              </a:spcBef>
              <a:buClrTx/>
              <a:buSzTx/>
              <a:buFontTx/>
              <a:buNone/>
            </a:pPr>
            <a:r>
              <a:rPr lang="en-US" altLang="en-US" sz="2800" b="1" dirty="0">
                <a:solidFill>
                  <a:srgbClr val="002060"/>
                </a:solidFill>
                <a:latin typeface="Arial" panose="020B0604020202020204" pitchFamily="34" charset="0"/>
                <a:cs typeface="Times New Roman" panose="02020603050405020304" pitchFamily="18" charset="0"/>
              </a:rPr>
              <a:t>P.O.Box 171214</a:t>
            </a:r>
            <a:endParaRPr lang="en-US" altLang="en-US" sz="28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800" b="1" dirty="0">
                <a:solidFill>
                  <a:srgbClr val="002060"/>
                </a:solidFill>
                <a:latin typeface="Arial" panose="020B0604020202020204" pitchFamily="34" charset="0"/>
                <a:cs typeface="Times New Roman" panose="02020603050405020304" pitchFamily="18" charset="0"/>
              </a:rPr>
              <a:t>Austin, Texas USA</a:t>
            </a:r>
          </a:p>
          <a:p>
            <a:pPr algn="ctr">
              <a:spcBef>
                <a:spcPct val="0"/>
              </a:spcBef>
              <a:buClrTx/>
              <a:buSzTx/>
              <a:buFontTx/>
              <a:buNone/>
            </a:pPr>
            <a:endParaRPr lang="en-US" altLang="en-US" sz="2800"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2800" b="1"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28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28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600" b="1" dirty="0">
                <a:solidFill>
                  <a:srgbClr val="00B050"/>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UTA-TERRA PAVE INTERNATIONAL, Inc.</a:t>
            </a: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West Pickle Research Center</a:t>
            </a: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The University of Texas at Austin</a:t>
            </a:r>
            <a:endParaRPr lang="en-US" altLang="en-US" sz="12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Austin, Texas USA</a:t>
            </a:r>
            <a:endParaRPr lang="en-US" altLang="en-US" sz="1200" dirty="0">
              <a:solidFill>
                <a:srgbClr val="002060"/>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800" dirty="0">
              <a:solidFill>
                <a:schemeClr val="tx1"/>
              </a:solidFill>
              <a:latin typeface="Arial" panose="020B0604020202020204" pitchFamily="34" charset="0"/>
              <a:cs typeface="Times New Roman" panose="02020603050405020304" pitchFamily="18" charset="0"/>
            </a:endParaRPr>
          </a:p>
          <a:p>
            <a:pPr>
              <a:spcBef>
                <a:spcPct val="0"/>
              </a:spcBef>
              <a:buClrTx/>
              <a:buSzTx/>
              <a:buFontTx/>
              <a:buNone/>
            </a:pPr>
            <a:r>
              <a:rPr lang="en-US" altLang="en-US" sz="2600" b="1" dirty="0">
                <a:solidFill>
                  <a:schemeClr val="tx1"/>
                </a:solidFill>
                <a:latin typeface="Arial" panose="020B0604020202020204" pitchFamily="34" charset="0"/>
                <a:cs typeface="Times New Roman" panose="02020603050405020304" pitchFamily="18" charset="0"/>
              </a:rPr>
              <a:t>		</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FontTx/>
              <a:buNone/>
            </a:pPr>
            <a:r>
              <a:rPr lang="en-US" altLang="en-US" sz="2600" b="1" dirty="0">
                <a:solidFill>
                  <a:srgbClr val="002060"/>
                </a:solidFill>
                <a:latin typeface="Arial" panose="020B0604020202020204" pitchFamily="34" charset="0"/>
                <a:cs typeface="Times New Roman" panose="02020603050405020304" pitchFamily="18" charset="0"/>
              </a:rPr>
              <a:t>Email:  </a:t>
            </a:r>
            <a:r>
              <a:rPr lang="en-US" altLang="en-US" sz="2600" b="1" dirty="0">
                <a:solidFill>
                  <a:srgbClr val="0000FF"/>
                </a:solidFill>
                <a:latin typeface="Arial" panose="020B0604020202020204" pitchFamily="34" charset="0"/>
                <a:cs typeface="Times New Roman" panose="02020603050405020304" pitchFamily="18" charset="0"/>
              </a:rPr>
              <a:t>info@ecoestates.us</a:t>
            </a:r>
            <a:endParaRPr lang="en-US" altLang="en-US" sz="1200" dirty="0">
              <a:solidFill>
                <a:schemeClr val="tx1"/>
              </a:solidFill>
              <a:latin typeface="Arial" panose="020B0604020202020204" pitchFamily="34" charset="0"/>
              <a:cs typeface="Times New Roman" panose="02020603050405020304" pitchFamily="18" charset="0"/>
            </a:endParaRPr>
          </a:p>
          <a:p>
            <a:pPr algn="ctr">
              <a:spcBef>
                <a:spcPct val="0"/>
              </a:spcBef>
              <a:buClrTx/>
              <a:buSzTx/>
              <a:buNone/>
            </a:pPr>
            <a:r>
              <a:rPr lang="en-US" altLang="en-US" sz="2600" b="1" dirty="0">
                <a:solidFill>
                  <a:srgbClr val="002060"/>
                </a:solidFill>
                <a:latin typeface="Arial" panose="020B0604020202020204" pitchFamily="34" charset="0"/>
                <a:cs typeface="Times New Roman" panose="02020603050405020304" pitchFamily="18" charset="0"/>
              </a:rPr>
              <a:t>Web:  </a:t>
            </a:r>
            <a:r>
              <a:rPr lang="en-US" altLang="en-US" sz="2600" b="1" dirty="0">
                <a:solidFill>
                  <a:srgbClr val="0000FF"/>
                </a:solidFill>
                <a:latin typeface="Arial" panose="020B0604020202020204" pitchFamily="34" charset="0"/>
                <a:cs typeface="Times New Roman" panose="02020603050405020304" pitchFamily="18" charset="0"/>
              </a:rPr>
              <a:t>www.ecoestates.us</a:t>
            </a:r>
          </a:p>
          <a:p>
            <a:pPr algn="ctr">
              <a:spcBef>
                <a:spcPct val="0"/>
              </a:spcBef>
              <a:buClrTx/>
              <a:buSzTx/>
              <a:buFontTx/>
              <a:buNone/>
            </a:pPr>
            <a:endParaRPr lang="en-US" altLang="en-US" sz="2600" b="1" dirty="0">
              <a:solidFill>
                <a:srgbClr val="0000FF"/>
              </a:solidFill>
              <a:latin typeface="Arial" panose="020B0604020202020204" pitchFamily="34" charset="0"/>
              <a:cs typeface="Times New Roman" panose="02020603050405020304" pitchFamily="18" charset="0"/>
            </a:endParaRPr>
          </a:p>
          <a:p>
            <a:pPr algn="ct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DCFBB3A-5772-48DF-93BF-C639334912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3921" y="3702532"/>
            <a:ext cx="1447800" cy="1447800"/>
          </a:xfrm>
          <a:prstGeom prst="rect">
            <a:avLst/>
          </a:prstGeom>
        </p:spPr>
      </p:pic>
      <p:pic>
        <p:nvPicPr>
          <p:cNvPr id="4" name="Picture 3">
            <a:extLst>
              <a:ext uri="{FF2B5EF4-FFF2-40B4-BE49-F238E27FC236}">
                <a16:creationId xmlns:a16="http://schemas.microsoft.com/office/drawing/2014/main" id="{78D586B5-5165-4B57-9138-0756333AE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6962" y="1099447"/>
            <a:ext cx="3200400" cy="859701"/>
          </a:xfrm>
          <a:prstGeom prst="rect">
            <a:avLst/>
          </a:prstGeom>
        </p:spPr>
      </p:pic>
      <p:pic>
        <p:nvPicPr>
          <p:cNvPr id="5" name="Picture 4">
            <a:extLst>
              <a:ext uri="{FF2B5EF4-FFF2-40B4-BE49-F238E27FC236}">
                <a16:creationId xmlns:a16="http://schemas.microsoft.com/office/drawing/2014/main" id="{5A7EFF28-C4F5-4736-921C-9020566EA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08" y="1594391"/>
            <a:ext cx="4550813" cy="2275407"/>
          </a:xfrm>
          <a:prstGeom prst="rect">
            <a:avLst/>
          </a:prstGeom>
        </p:spPr>
      </p:pic>
      <p:pic>
        <p:nvPicPr>
          <p:cNvPr id="6" name="Picture 5">
            <a:extLst>
              <a:ext uri="{FF2B5EF4-FFF2-40B4-BE49-F238E27FC236}">
                <a16:creationId xmlns:a16="http://schemas.microsoft.com/office/drawing/2014/main" id="{A903CEEB-1BA3-4629-ADCF-8C08B084BC45}"/>
              </a:ext>
            </a:extLst>
          </p:cNvPr>
          <p:cNvPicPr>
            <a:picLocks noChangeAspect="1"/>
          </p:cNvPicPr>
          <p:nvPr/>
        </p:nvPicPr>
        <p:blipFill>
          <a:blip r:embed="rId5"/>
          <a:stretch>
            <a:fillRect/>
          </a:stretch>
        </p:blipFill>
        <p:spPr>
          <a:xfrm>
            <a:off x="8847935" y="4089540"/>
            <a:ext cx="1649643" cy="991161"/>
          </a:xfrm>
          <a:prstGeom prst="rect">
            <a:avLst/>
          </a:prstGeom>
        </p:spPr>
      </p:pic>
      <p:pic>
        <p:nvPicPr>
          <p:cNvPr id="7" name="Picture 6">
            <a:extLst>
              <a:ext uri="{FF2B5EF4-FFF2-40B4-BE49-F238E27FC236}">
                <a16:creationId xmlns:a16="http://schemas.microsoft.com/office/drawing/2014/main" id="{945A927E-38AF-BDD3-42D1-72611CA26AA5}"/>
              </a:ext>
            </a:extLst>
          </p:cNvPr>
          <p:cNvPicPr>
            <a:picLocks noChangeAspect="1"/>
          </p:cNvPicPr>
          <p:nvPr/>
        </p:nvPicPr>
        <p:blipFill>
          <a:blip r:embed="rId6"/>
          <a:stretch>
            <a:fillRect/>
          </a:stretch>
        </p:blipFill>
        <p:spPr>
          <a:xfrm>
            <a:off x="7533507" y="1873970"/>
            <a:ext cx="4095750" cy="1266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ChangeArrowheads="1"/>
          </p:cNvSpPr>
          <p:nvPr/>
        </p:nvSpPr>
        <p:spPr bwMode="auto">
          <a:xfrm>
            <a:off x="1524000" y="-71438"/>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78" name="Rectangle 15"/>
          <p:cNvSpPr>
            <a:spLocks noChangeArrowheads="1"/>
          </p:cNvSpPr>
          <p:nvPr/>
        </p:nvSpPr>
        <p:spPr bwMode="auto">
          <a:xfrm>
            <a:off x="1524000" y="56562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79" name="Rectangle 16"/>
          <p:cNvSpPr>
            <a:spLocks noChangeArrowheads="1"/>
          </p:cNvSpPr>
          <p:nvPr/>
        </p:nvSpPr>
        <p:spPr bwMode="auto">
          <a:xfrm>
            <a:off x="1524000" y="62039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28680" name="Rectangle 17"/>
          <p:cNvSpPr>
            <a:spLocks noChangeArrowheads="1"/>
          </p:cNvSpPr>
          <p:nvPr/>
        </p:nvSpPr>
        <p:spPr bwMode="auto">
          <a:xfrm>
            <a:off x="1524000" y="62039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81" name="Rectangle 18"/>
          <p:cNvSpPr>
            <a:spLocks noChangeArrowheads="1"/>
          </p:cNvSpPr>
          <p:nvPr/>
        </p:nvSpPr>
        <p:spPr bwMode="auto">
          <a:xfrm>
            <a:off x="1524000" y="69199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82" name="Rectangle 19"/>
          <p:cNvSpPr>
            <a:spLocks noChangeArrowheads="1"/>
          </p:cNvSpPr>
          <p:nvPr/>
        </p:nvSpPr>
        <p:spPr bwMode="auto">
          <a:xfrm>
            <a:off x="1524000" y="76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grpSp>
        <p:nvGrpSpPr>
          <p:cNvPr id="2" name="Group 1">
            <a:extLst>
              <a:ext uri="{FF2B5EF4-FFF2-40B4-BE49-F238E27FC236}">
                <a16:creationId xmlns:a16="http://schemas.microsoft.com/office/drawing/2014/main" id="{BFDC6E27-E3CD-45BE-B5D9-A23B26B523F8}"/>
              </a:ext>
            </a:extLst>
          </p:cNvPr>
          <p:cNvGrpSpPr/>
          <p:nvPr/>
        </p:nvGrpSpPr>
        <p:grpSpPr>
          <a:xfrm>
            <a:off x="1600200" y="533401"/>
            <a:ext cx="9152164" cy="4228217"/>
            <a:chOff x="0" y="1343025"/>
            <a:chExt cx="9152164" cy="4228217"/>
          </a:xfrm>
        </p:grpSpPr>
        <p:sp>
          <p:nvSpPr>
            <p:cNvPr id="28675" name="Rectangle 10"/>
            <p:cNvSpPr>
              <a:spLocks noChangeArrowheads="1"/>
            </p:cNvSpPr>
            <p:nvPr/>
          </p:nvSpPr>
          <p:spPr bwMode="auto">
            <a:xfrm>
              <a:off x="0" y="207645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76" name="Rectangle 12"/>
            <p:cNvSpPr>
              <a:spLocks noChangeArrowheads="1"/>
            </p:cNvSpPr>
            <p:nvPr/>
          </p:nvSpPr>
          <p:spPr bwMode="auto">
            <a:xfrm>
              <a:off x="0" y="3508375"/>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77" name="Rectangle 14"/>
            <p:cNvSpPr>
              <a:spLocks noChangeArrowheads="1"/>
            </p:cNvSpPr>
            <p:nvPr/>
          </p:nvSpPr>
          <p:spPr bwMode="auto">
            <a:xfrm>
              <a:off x="0" y="4940300"/>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just" eaLnBrk="1" hangingPunct="1">
                <a:spcBef>
                  <a:spcPct val="0"/>
                </a:spcBef>
                <a:buClrTx/>
                <a:buSzTx/>
                <a:buFontTx/>
                <a:buNone/>
              </a:pPr>
              <a:endParaRPr lang="en-US" altLang="en-US" sz="1200" b="1">
                <a:solidFill>
                  <a:schemeClr val="tx1"/>
                </a:solidFill>
                <a:latin typeface="Arial" panose="020B0604020202020204" pitchFamily="34" charset="0"/>
              </a:endParaRPr>
            </a:p>
            <a:p>
              <a:pPr algn="just">
                <a:spcBef>
                  <a:spcPct val="0"/>
                </a:spcBef>
                <a:buClrTx/>
                <a:buSzTx/>
                <a:buFontTx/>
                <a:buNone/>
              </a:pPr>
              <a:r>
                <a:rPr lang="en-US" altLang="en-US" sz="1100" b="1">
                  <a:solidFill>
                    <a:schemeClr val="tx1"/>
                  </a:solidFill>
                  <a:latin typeface="Arial" panose="020B0604020202020204" pitchFamily="34" charset="0"/>
                </a:rPr>
                <a:t> </a:t>
              </a:r>
              <a:endParaRPr lang="en-US" altLang="en-US" sz="1200" b="1">
                <a:solidFill>
                  <a:schemeClr val="tx1"/>
                </a:solidFill>
                <a:latin typeface="Arial" panose="020B0604020202020204" pitchFamily="34" charset="0"/>
              </a:endParaRPr>
            </a:p>
            <a:p>
              <a:pPr>
                <a:spcBef>
                  <a:spcPct val="0"/>
                </a:spcBef>
                <a:buClrTx/>
                <a:buSzTx/>
                <a:buFontTx/>
                <a:buNone/>
              </a:pPr>
              <a:endParaRPr lang="en-US" altLang="en-US" sz="1800">
                <a:solidFill>
                  <a:schemeClr val="tx1"/>
                </a:solidFill>
                <a:latin typeface="Arial" panose="020B0604020202020204" pitchFamily="34" charset="0"/>
              </a:endParaRPr>
            </a:p>
          </p:txBody>
        </p:sp>
        <p:sp>
          <p:nvSpPr>
            <p:cNvPr id="28685" name="Text Box 27"/>
            <p:cNvSpPr txBox="1">
              <a:spLocks noChangeArrowheads="1"/>
            </p:cNvSpPr>
            <p:nvPr/>
          </p:nvSpPr>
          <p:spPr bwMode="auto">
            <a:xfrm>
              <a:off x="2947988" y="1700213"/>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4400" b="1">
                  <a:solidFill>
                    <a:schemeClr val="tx1"/>
                  </a:solidFill>
                  <a:latin typeface="Bookman Old Style" panose="02050604050505020204" pitchFamily="18" charset="0"/>
                  <a:cs typeface="Times New Roman" panose="02020603050405020304" pitchFamily="18" charset="0"/>
                </a:rPr>
                <a:t>TOP-SEAL</a:t>
              </a:r>
              <a:endParaRPr lang="en-US" altLang="en-US" sz="4400">
                <a:solidFill>
                  <a:schemeClr val="tx1"/>
                </a:solidFill>
                <a:latin typeface="Arial" panose="020B0604020202020204" pitchFamily="34" charset="0"/>
                <a:cs typeface="Times New Roman" panose="02020603050405020304" pitchFamily="18" charset="0"/>
              </a:endParaRPr>
            </a:p>
          </p:txBody>
        </p:sp>
        <p:sp>
          <p:nvSpPr>
            <p:cNvPr id="28686" name="Text Box 25"/>
            <p:cNvSpPr txBox="1">
              <a:spLocks noChangeArrowheads="1"/>
            </p:cNvSpPr>
            <p:nvPr/>
          </p:nvSpPr>
          <p:spPr bwMode="auto">
            <a:xfrm>
              <a:off x="990600" y="4629150"/>
              <a:ext cx="7315200" cy="320675"/>
            </a:xfrm>
            <a:prstGeom prst="rect">
              <a:avLst/>
            </a:prstGeom>
            <a:gradFill rotWithShape="0">
              <a:gsLst>
                <a:gs pos="0">
                  <a:srgbClr val="C4C008"/>
                </a:gs>
                <a:gs pos="50000">
                  <a:srgbClr val="FBEF79"/>
                </a:gs>
                <a:gs pos="100000">
                  <a:srgbClr val="C4C008"/>
                </a:gs>
              </a:gsLst>
              <a:lin ang="5400000" scaled="1"/>
            </a:gradFill>
            <a:ln w="9525">
              <a:solidFill>
                <a:srgbClr val="000000"/>
              </a:solidFill>
              <a:miter lim="800000"/>
              <a:headEnd/>
              <a:tailEnd/>
            </a:ln>
          </p:spPr>
          <p:txBody>
            <a:bodyPr lIns="0" tIns="36576"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1800" b="1" dirty="0">
                  <a:solidFill>
                    <a:srgbClr val="002060"/>
                  </a:solidFill>
                  <a:latin typeface="Verdana" panose="020B0604030504040204" pitchFamily="34" charset="0"/>
                </a:rPr>
                <a:t>PROMOTED and SOLD in MORE THAN 30 COUNTRIES</a:t>
              </a:r>
            </a:p>
            <a:p>
              <a:pPr algn="ctr">
                <a:spcBef>
                  <a:spcPct val="0"/>
                </a:spcBef>
                <a:buClrTx/>
                <a:buSzTx/>
                <a:buFontTx/>
                <a:buNone/>
              </a:pPr>
              <a:endParaRPr lang="en-US" altLang="en-US" sz="1800" dirty="0">
                <a:solidFill>
                  <a:schemeClr val="tx1"/>
                </a:solidFill>
                <a:latin typeface="Arial" panose="020B0604020202020204" pitchFamily="34" charset="0"/>
              </a:endParaRPr>
            </a:p>
          </p:txBody>
        </p:sp>
        <p:sp>
          <p:nvSpPr>
            <p:cNvPr id="28687" name="Text Box 28"/>
            <p:cNvSpPr txBox="1">
              <a:spLocks noChangeArrowheads="1"/>
            </p:cNvSpPr>
            <p:nvPr/>
          </p:nvSpPr>
          <p:spPr bwMode="auto">
            <a:xfrm>
              <a:off x="6096000" y="22860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r>
                <a:rPr lang="en-US" altLang="en-US" sz="2000" b="1" dirty="0">
                  <a:solidFill>
                    <a:srgbClr val="002060"/>
                  </a:solidFill>
                  <a:latin typeface="Arial" panose="020B0604020202020204" pitchFamily="34" charset="0"/>
                  <a:cs typeface="Times New Roman" panose="02020603050405020304" pitchFamily="18" charset="0"/>
                </a:rPr>
                <a:t>TM</a:t>
              </a:r>
              <a:endParaRPr lang="en-US" altLang="en-US" sz="2000" dirty="0">
                <a:solidFill>
                  <a:srgbClr val="002060"/>
                </a:solidFill>
                <a:latin typeface="Arial" panose="020B0604020202020204" pitchFamily="34" charset="0"/>
                <a:cs typeface="Times New Roman" panose="02020603050405020304" pitchFamily="18" charset="0"/>
              </a:endParaRPr>
            </a:p>
            <a:p>
              <a:pPr>
                <a:spcBef>
                  <a:spcPct val="0"/>
                </a:spcBef>
                <a:buClrTx/>
                <a:buSzTx/>
                <a:buFontTx/>
                <a:buNone/>
              </a:pPr>
              <a:endParaRPr lang="en-US" altLang="en-US" sz="1800" dirty="0">
                <a:solidFill>
                  <a:schemeClr val="tx1"/>
                </a:solidFill>
                <a:latin typeface="Arial" panose="020B0604020202020204" pitchFamily="34" charset="0"/>
                <a:cs typeface="Times New Roman" panose="02020603050405020304" pitchFamily="18" charset="0"/>
              </a:endParaRPr>
            </a:p>
          </p:txBody>
        </p:sp>
        <p:sp>
          <p:nvSpPr>
            <p:cNvPr id="28688" name="Oval 26"/>
            <p:cNvSpPr>
              <a:spLocks noChangeArrowheads="1"/>
            </p:cNvSpPr>
            <p:nvPr/>
          </p:nvSpPr>
          <p:spPr bwMode="auto">
            <a:xfrm>
              <a:off x="2837996" y="1343025"/>
              <a:ext cx="3276600" cy="1295400"/>
            </a:xfrm>
            <a:prstGeom prst="ellipse">
              <a:avLst/>
            </a:prstGeom>
            <a:gradFill rotWithShape="0">
              <a:gsLst>
                <a:gs pos="0">
                  <a:srgbClr val="C4C008"/>
                </a:gs>
                <a:gs pos="50000">
                  <a:srgbClr val="FBEF79"/>
                </a:gs>
                <a:gs pos="100000">
                  <a:srgbClr val="C4C008"/>
                </a:gs>
              </a:gsLst>
              <a:lin ang="5400000" scaled="1"/>
            </a:gradFill>
            <a:ln w="28575">
              <a:solidFill>
                <a:srgbClr val="000000"/>
              </a:solidFill>
              <a:round/>
              <a:headEnd/>
              <a:tailEnd/>
            </a:ln>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28689" name="Text Box 27"/>
            <p:cNvSpPr txBox="1">
              <a:spLocks noChangeArrowheads="1"/>
            </p:cNvSpPr>
            <p:nvPr/>
          </p:nvSpPr>
          <p:spPr bwMode="auto">
            <a:xfrm>
              <a:off x="2844800" y="1524000"/>
              <a:ext cx="3209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5400" b="1" dirty="0">
                  <a:solidFill>
                    <a:srgbClr val="002060"/>
                  </a:solidFill>
                  <a:latin typeface="Bookman Old Style" panose="02050604050505020204" pitchFamily="18" charset="0"/>
                  <a:cs typeface="Times New Roman" panose="02020603050405020304" pitchFamily="18" charset="0"/>
                </a:rPr>
                <a:t>HRTS</a:t>
              </a:r>
              <a:endParaRPr lang="en-US" altLang="en-US" sz="4400" dirty="0">
                <a:solidFill>
                  <a:srgbClr val="002060"/>
                </a:solidFill>
                <a:latin typeface="Arial" panose="020B0604020202020204" pitchFamily="34" charset="0"/>
                <a:cs typeface="Times New Roman" panose="02020603050405020304" pitchFamily="18" charset="0"/>
              </a:endParaRPr>
            </a:p>
          </p:txBody>
        </p:sp>
        <p:sp>
          <p:nvSpPr>
            <p:cNvPr id="21" name="Rectangle 20"/>
            <p:cNvSpPr/>
            <p:nvPr/>
          </p:nvSpPr>
          <p:spPr>
            <a:xfrm>
              <a:off x="8164" y="2787650"/>
              <a:ext cx="9144000" cy="1692275"/>
            </a:xfrm>
            <a:prstGeom prst="rect">
              <a:avLst/>
            </a:prstGeom>
          </p:spPr>
          <p:txBody>
            <a:bodyPr>
              <a:spAutoFit/>
            </a:bodyPr>
            <a:lstStyle/>
            <a:p>
              <a:pPr algn="ctr" eaLnBrk="1" hangingPunct="1">
                <a:defRPr/>
              </a:pPr>
              <a:r>
                <a:rPr lang="en-US" sz="4000" b="1" kern="0" spc="-50" dirty="0">
                  <a:solidFill>
                    <a:srgbClr val="C00000"/>
                  </a:solidFill>
                  <a:latin typeface="Arial Black" pitchFamily="34" charset="0"/>
                  <a:ea typeface="+mn-ea"/>
                  <a:cs typeface="Times New Roman" pitchFamily="18" charset="0"/>
                </a:rPr>
                <a:t>HAUL ROAD TOP-SEAL</a:t>
              </a:r>
            </a:p>
            <a:p>
              <a:pPr algn="ctr" eaLnBrk="1" hangingPunct="1">
                <a:defRPr/>
              </a:pPr>
              <a:r>
                <a:rPr lang="en-US" sz="3200" b="1" i="1" kern="0" spc="-50" dirty="0">
                  <a:solidFill>
                    <a:srgbClr val="002060"/>
                  </a:solidFill>
                  <a:latin typeface="Arial Black" pitchFamily="34" charset="0"/>
                  <a:ea typeface="+mn-ea"/>
                  <a:cs typeface="Times New Roman" pitchFamily="18" charset="0"/>
                </a:rPr>
                <a:t>Commercial Grade </a:t>
              </a:r>
            </a:p>
            <a:p>
              <a:pPr algn="ctr" eaLnBrk="1" hangingPunct="1">
                <a:defRPr/>
              </a:pPr>
              <a:r>
                <a:rPr lang="en-US" sz="3200" b="1" i="1" kern="0" spc="-50" dirty="0">
                  <a:solidFill>
                    <a:srgbClr val="002060"/>
                  </a:solidFill>
                  <a:latin typeface="Arial Black" pitchFamily="34" charset="0"/>
                  <a:ea typeface="+mn-ea"/>
                  <a:cs typeface="Times New Roman" pitchFamily="18" charset="0"/>
                </a:rPr>
                <a:t>Dust Pollution Control</a:t>
              </a:r>
              <a:endParaRPr lang="en-US" sz="3200" i="1" dirty="0">
                <a:solidFill>
                  <a:srgbClr val="002060"/>
                </a:solidFill>
                <a:latin typeface="Arial" charset="0"/>
                <a:ea typeface="+mn-ea"/>
                <a:cs typeface="Arial" charset="0"/>
              </a:endParaRPr>
            </a:p>
          </p:txBody>
        </p:sp>
      </p:grpSp>
      <p:pic>
        <p:nvPicPr>
          <p:cNvPr id="4" name="Picture 3">
            <a:extLst>
              <a:ext uri="{FF2B5EF4-FFF2-40B4-BE49-F238E27FC236}">
                <a16:creationId xmlns:a16="http://schemas.microsoft.com/office/drawing/2014/main" id="{F4EC7FCC-B496-492D-8751-D907E2211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089" y="4265274"/>
            <a:ext cx="3227696" cy="1841500"/>
          </a:xfrm>
          <a:prstGeom prst="rect">
            <a:avLst/>
          </a:prstGeom>
        </p:spPr>
      </p:pic>
      <p:pic>
        <p:nvPicPr>
          <p:cNvPr id="6" name="Picture 5">
            <a:extLst>
              <a:ext uri="{FF2B5EF4-FFF2-40B4-BE49-F238E27FC236}">
                <a16:creationId xmlns:a16="http://schemas.microsoft.com/office/drawing/2014/main" id="{61A4FE96-857A-4A98-9927-327FCA893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329" y="4261036"/>
            <a:ext cx="3227696" cy="188258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4294967295"/>
          </p:nvPr>
        </p:nvSpPr>
        <p:spPr>
          <a:xfrm>
            <a:off x="217324" y="2178050"/>
            <a:ext cx="11764186" cy="1784350"/>
          </a:xfrm>
        </p:spPr>
        <p:txBody>
          <a:bodyPr/>
          <a:lstStyle/>
          <a:p>
            <a:pPr marL="0" indent="0" algn="ctr" eaLnBrk="1" hangingPunct="1">
              <a:buNone/>
              <a:defRPr/>
            </a:pPr>
            <a:r>
              <a:rPr lang="en-US" altLang="en-US" b="1" dirty="0">
                <a:solidFill>
                  <a:srgbClr val="002060"/>
                </a:solidFill>
                <a:latin typeface="Arial" panose="020B0604020202020204" pitchFamily="34" charset="0"/>
                <a:ea typeface="ＭＳ Ｐゴシック" panose="020B0600070205080204" pitchFamily="34" charset="-128"/>
                <a:cs typeface="Arial" panose="020B0604020202020204" pitchFamily="34" charset="0"/>
              </a:rPr>
              <a:t>This type of application is the most common use for HRTS.  </a:t>
            </a:r>
            <a:r>
              <a:rPr lang="en-US" altLang="en-US" b="1"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t>It is cost-effective and easy to apply</a:t>
            </a:r>
            <a:r>
              <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b="1" dirty="0">
                <a:solidFill>
                  <a:srgbClr val="002060"/>
                </a:solidFill>
                <a:latin typeface="Arial" panose="020B0604020202020204" pitchFamily="34" charset="0"/>
                <a:ea typeface="ＭＳ Ｐゴシック" panose="020B0600070205080204" pitchFamily="34" charset="-128"/>
                <a:cs typeface="Arial" panose="020B0604020202020204" pitchFamily="34" charset="0"/>
              </a:rPr>
              <a:t>All known environmental standards can be met or exceeded by using </a:t>
            </a:r>
            <a:r>
              <a:rPr lang="en-US" altLang="en-US" b="1" spc="-50" dirty="0">
                <a:solidFill>
                  <a:srgbClr val="002060"/>
                </a:solidFill>
                <a:latin typeface="Arial" panose="020B0604020202020204" pitchFamily="34" charset="0"/>
                <a:ea typeface="ＭＳ Ｐゴシック" panose="020B0600070205080204" pitchFamily="34" charset="-128"/>
                <a:cs typeface="Arial" panose="020B0604020202020204" pitchFamily="34" charset="0"/>
              </a:rPr>
              <a:t>HRTS for eliminating dust pollution.  Especially in mining operations where the dirt is toxic and cancer causing.</a:t>
            </a:r>
          </a:p>
          <a:p>
            <a:pPr marL="0" indent="0" algn="ctr" eaLnBrk="1" hangingPunct="1">
              <a:buNone/>
              <a:defRPr/>
            </a:pPr>
            <a:r>
              <a:rPr lang="en-US" altLang="en-US" sz="500" b="1" spc="-5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a:t>
            </a:r>
          </a:p>
          <a:p>
            <a:pPr marL="0" indent="0" algn="ctr" eaLnBrk="1" hangingPunct="1">
              <a:buNone/>
              <a:defRPr/>
            </a:pPr>
            <a:endParaRPr lang="en-US" altLang="en-US" b="1"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0723" name="Rectangle 4"/>
          <p:cNvSpPr>
            <a:spLocks noChangeArrowheads="1"/>
          </p:cNvSpPr>
          <p:nvPr/>
        </p:nvSpPr>
        <p:spPr bwMode="auto">
          <a:xfrm>
            <a:off x="1524000" y="381000"/>
            <a:ext cx="9144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rgbClr val="002060"/>
                </a:solidFill>
                <a:latin typeface="Stencil Std" panose="04020904080802020404" pitchFamily="82" charset="0"/>
                <a:cs typeface="Times New Roman" panose="02020603050405020304" pitchFamily="18" charset="0"/>
              </a:rPr>
              <a:t>TOPICAL APPLICATIONS</a:t>
            </a:r>
          </a:p>
          <a:p>
            <a:pPr algn="ctr" eaLnBrk="1" hangingPunct="1">
              <a:spcBef>
                <a:spcPct val="0"/>
              </a:spcBef>
              <a:buClrTx/>
              <a:buSzTx/>
              <a:buFontTx/>
              <a:buNone/>
            </a:pPr>
            <a:endParaRPr lang="en-US" altLang="en-US" sz="600" b="1" u="sng" dirty="0">
              <a:solidFill>
                <a:schemeClr val="tx1"/>
              </a:solidFill>
              <a:latin typeface="Arial Black" panose="020B0A04020102020204" pitchFamily="34" charset="0"/>
              <a:cs typeface="Times New Roman" panose="02020603050405020304" pitchFamily="18" charset="0"/>
            </a:endParaRPr>
          </a:p>
          <a:p>
            <a:pPr algn="ctr" eaLnBrk="1" hangingPunct="1">
              <a:spcBef>
                <a:spcPct val="0"/>
              </a:spcBef>
              <a:buClrTx/>
              <a:buSzTx/>
              <a:buFontTx/>
              <a:buNone/>
            </a:pPr>
            <a:r>
              <a:rPr lang="en-US" altLang="en-US" b="1" dirty="0">
                <a:solidFill>
                  <a:srgbClr val="0070C0"/>
                </a:solidFill>
                <a:latin typeface="Arial" panose="020B0604020202020204" pitchFamily="34" charset="0"/>
                <a:cs typeface="Times New Roman" panose="02020603050405020304" pitchFamily="18" charset="0"/>
              </a:rPr>
              <a:t>Primarily Used for Dust Control </a:t>
            </a:r>
          </a:p>
          <a:p>
            <a:pPr algn="ctr" eaLnBrk="1" hangingPunct="1">
              <a:spcBef>
                <a:spcPct val="0"/>
              </a:spcBef>
              <a:buClrTx/>
              <a:buSzTx/>
              <a:buFontTx/>
              <a:buNone/>
            </a:pPr>
            <a:r>
              <a:rPr lang="en-US" altLang="en-US" b="1" dirty="0">
                <a:solidFill>
                  <a:srgbClr val="0070C0"/>
                </a:solidFill>
                <a:latin typeface="Arial" panose="020B0604020202020204" pitchFamily="34" charset="0"/>
                <a:cs typeface="Times New Roman" panose="02020603050405020304" pitchFamily="18" charset="0"/>
              </a:rPr>
              <a:t>and General Road Improvement</a:t>
            </a:r>
            <a:endParaRPr lang="en-US" altLang="en-US" dirty="0">
              <a:solidFill>
                <a:srgbClr val="0070C0"/>
              </a:solidFill>
              <a:latin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DFA0BAF-6E37-41A0-861A-F035971E9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62" y="3888873"/>
            <a:ext cx="3714750" cy="2407708"/>
          </a:xfrm>
          <a:prstGeom prst="rect">
            <a:avLst/>
          </a:prstGeom>
        </p:spPr>
      </p:pic>
      <p:pic>
        <p:nvPicPr>
          <p:cNvPr id="5" name="Picture 4">
            <a:extLst>
              <a:ext uri="{FF2B5EF4-FFF2-40B4-BE49-F238E27FC236}">
                <a16:creationId xmlns:a16="http://schemas.microsoft.com/office/drawing/2014/main" id="{3DC98EBB-1113-47C0-A9E4-1561EEC8B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9812" y="3888873"/>
            <a:ext cx="3210278" cy="2407708"/>
          </a:xfrm>
          <a:prstGeom prst="rect">
            <a:avLst/>
          </a:prstGeom>
        </p:spPr>
      </p:pic>
      <p:pic>
        <p:nvPicPr>
          <p:cNvPr id="6" name="Picture 5">
            <a:extLst>
              <a:ext uri="{FF2B5EF4-FFF2-40B4-BE49-F238E27FC236}">
                <a16:creationId xmlns:a16="http://schemas.microsoft.com/office/drawing/2014/main" id="{C039C4A7-4671-4C64-8965-F2806D7C5D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0090" y="3888873"/>
            <a:ext cx="3210278" cy="240770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6095969" y="-6050"/>
            <a:ext cx="65" cy="46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52352" rIns="0" bIns="38088"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endParaRPr lang="en-US" altLang="en-US" sz="1800">
              <a:solidFill>
                <a:schemeClr val="tx1"/>
              </a:solidFill>
              <a:latin typeface="Arial" panose="020B0604020202020204" pitchFamily="34" charset="0"/>
            </a:endParaRPr>
          </a:p>
        </p:txBody>
      </p:sp>
      <p:sp>
        <p:nvSpPr>
          <p:cNvPr id="29699" name="Rectangle 2"/>
          <p:cNvSpPr>
            <a:spLocks noChangeArrowheads="1"/>
          </p:cNvSpPr>
          <p:nvPr/>
        </p:nvSpPr>
        <p:spPr bwMode="auto">
          <a:xfrm>
            <a:off x="1524000" y="30480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rgbClr val="002060"/>
                </a:solidFill>
                <a:latin typeface="Stencil Std" panose="04020904080802020404" pitchFamily="82" charset="0"/>
                <a:cs typeface="Times New Roman" panose="02020603050405020304" pitchFamily="18" charset="0"/>
              </a:rPr>
              <a:t>HAUL ROAD TOP-SEAL (HRTS)</a:t>
            </a:r>
            <a:endParaRPr lang="en-US" altLang="en-US" dirty="0">
              <a:solidFill>
                <a:srgbClr val="002060"/>
              </a:solidFill>
              <a:latin typeface="Stencil Std" panose="04020904080802020404" pitchFamily="82" charset="0"/>
              <a:cs typeface="Times New Roman" panose="02020603050405020304" pitchFamily="18" charset="0"/>
            </a:endParaRPr>
          </a:p>
        </p:txBody>
      </p:sp>
      <p:sp>
        <p:nvSpPr>
          <p:cNvPr id="29700" name="Rectangle 4"/>
          <p:cNvSpPr>
            <a:spLocks noChangeArrowheads="1"/>
          </p:cNvSpPr>
          <p:nvPr/>
        </p:nvSpPr>
        <p:spPr bwMode="auto">
          <a:xfrm>
            <a:off x="159981" y="990600"/>
            <a:ext cx="11829663"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endParaRPr lang="en-US" altLang="en-US" sz="1100" b="1" dirty="0">
              <a:solidFill>
                <a:schemeClr val="tx1"/>
              </a:solidFill>
              <a:latin typeface="Arial" panose="020B0604020202020204" pitchFamily="34" charset="0"/>
            </a:endParaRPr>
          </a:p>
          <a:p>
            <a:pPr algn="ctr" eaLnBrk="1" hangingPunct="1">
              <a:spcBef>
                <a:spcPct val="0"/>
              </a:spcBef>
              <a:buClrTx/>
              <a:buSzTx/>
              <a:buFontTx/>
              <a:buNone/>
            </a:pPr>
            <a:r>
              <a:rPr lang="en-US" altLang="en-US" sz="2000" b="1" dirty="0">
                <a:solidFill>
                  <a:srgbClr val="002060"/>
                </a:solidFill>
                <a:latin typeface="Arial" panose="020B0604020202020204" pitchFamily="34" charset="0"/>
              </a:rPr>
              <a:t>HRTS is an excellent choice for </a:t>
            </a:r>
            <a:r>
              <a:rPr lang="en-US" altLang="en-US" sz="2000" b="1" dirty="0">
                <a:solidFill>
                  <a:srgbClr val="0000FF"/>
                </a:solidFill>
                <a:latin typeface="Arial" panose="020B0604020202020204" pitchFamily="34" charset="0"/>
              </a:rPr>
              <a:t>stabilizing haul roads and controlling extremely heavy amounts of dust pollution</a:t>
            </a:r>
            <a:r>
              <a:rPr lang="en-US" altLang="en-US" sz="2000" b="1" dirty="0">
                <a:solidFill>
                  <a:schemeClr val="tx1"/>
                </a:solidFill>
                <a:latin typeface="Arial" panose="020B0604020202020204" pitchFamily="34" charset="0"/>
              </a:rPr>
              <a:t>.</a:t>
            </a:r>
          </a:p>
          <a:p>
            <a:pPr algn="ctr" eaLnBrk="1" hangingPunct="1">
              <a:spcBef>
                <a:spcPct val="0"/>
              </a:spcBef>
              <a:buClrTx/>
              <a:buSzTx/>
              <a:buFontTx/>
              <a:buNone/>
            </a:pPr>
            <a:r>
              <a:rPr lang="en-US" altLang="en-US" sz="2000" b="1" dirty="0">
                <a:solidFill>
                  <a:schemeClr val="accent6">
                    <a:lumMod val="50000"/>
                  </a:schemeClr>
                </a:solidFill>
                <a:latin typeface="Arial" panose="020B0604020202020204" pitchFamily="34" charset="0"/>
              </a:rPr>
              <a:t>Military Roads, Parking Lots, Quarries, Mines, Logging Roads </a:t>
            </a:r>
          </a:p>
          <a:p>
            <a:pPr algn="ctr" eaLnBrk="1" hangingPunct="1">
              <a:spcBef>
                <a:spcPct val="0"/>
              </a:spcBef>
              <a:buClrTx/>
              <a:buSzTx/>
              <a:buFontTx/>
              <a:buNone/>
            </a:pPr>
            <a:endParaRPr lang="en-US" altLang="en-US" b="1" dirty="0">
              <a:solidFill>
                <a:schemeClr val="tx1"/>
              </a:solidFill>
              <a:latin typeface="Arial" panose="020B0604020202020204" pitchFamily="34" charset="0"/>
            </a:endParaRPr>
          </a:p>
          <a:p>
            <a:pPr algn="ctr" eaLnBrk="1" hangingPunct="1">
              <a:spcBef>
                <a:spcPct val="0"/>
              </a:spcBef>
              <a:buClrTx/>
              <a:buSzTx/>
              <a:buFontTx/>
              <a:buNone/>
            </a:pPr>
            <a:endParaRPr lang="en-US" altLang="en-US" b="1" dirty="0">
              <a:solidFill>
                <a:schemeClr val="tx1"/>
              </a:solidFill>
              <a:latin typeface="Arial" panose="020B0604020202020204" pitchFamily="34" charset="0"/>
            </a:endParaRPr>
          </a:p>
          <a:p>
            <a:pPr algn="ctr" eaLnBrk="1" hangingPunct="1">
              <a:spcBef>
                <a:spcPct val="0"/>
              </a:spcBef>
              <a:buClrTx/>
              <a:buSzTx/>
              <a:buFontTx/>
              <a:buNone/>
            </a:pPr>
            <a:endParaRPr lang="en-US" altLang="en-US" b="1" dirty="0">
              <a:solidFill>
                <a:schemeClr val="tx1"/>
              </a:solidFill>
              <a:latin typeface="Arial" panose="020B0604020202020204" pitchFamily="34" charset="0"/>
            </a:endParaRPr>
          </a:p>
          <a:p>
            <a:pPr algn="ctr" eaLnBrk="1" hangingPunct="1">
              <a:spcBef>
                <a:spcPct val="0"/>
              </a:spcBef>
              <a:buClrTx/>
              <a:buSzTx/>
              <a:buFontTx/>
              <a:buNone/>
            </a:pPr>
            <a:endParaRPr lang="en-US" altLang="en-US" b="1" dirty="0">
              <a:solidFill>
                <a:schemeClr val="tx1"/>
              </a:solidFill>
              <a:latin typeface="Arial" panose="020B0604020202020204" pitchFamily="34" charset="0"/>
            </a:endParaRPr>
          </a:p>
          <a:p>
            <a:pPr algn="ctr" eaLnBrk="1" hangingPunct="1">
              <a:spcBef>
                <a:spcPct val="0"/>
              </a:spcBef>
              <a:buClrTx/>
              <a:buSzTx/>
              <a:buFontTx/>
              <a:buNone/>
            </a:pPr>
            <a:endParaRPr lang="en-US" altLang="en-US" b="1" dirty="0">
              <a:solidFill>
                <a:srgbClr val="002060"/>
              </a:solidFill>
              <a:latin typeface="Arial" panose="020B0604020202020204" pitchFamily="34" charset="0"/>
            </a:endParaRPr>
          </a:p>
          <a:p>
            <a:pPr algn="ctr" eaLnBrk="1" hangingPunct="1">
              <a:spcBef>
                <a:spcPct val="0"/>
              </a:spcBef>
              <a:buClrTx/>
              <a:buSzTx/>
              <a:buFontTx/>
              <a:buNone/>
            </a:pPr>
            <a:r>
              <a:rPr lang="en-US" altLang="en-US" sz="2400" b="1" dirty="0">
                <a:solidFill>
                  <a:srgbClr val="002060"/>
                </a:solidFill>
                <a:latin typeface="Arial" panose="020B0604020202020204" pitchFamily="34" charset="0"/>
              </a:rPr>
              <a:t>The HRTS program has been successfully used on haul roads with daily traffic extremes of hundreds of fully loaded trucks of 50 or more tons.</a:t>
            </a:r>
          </a:p>
        </p:txBody>
      </p:sp>
      <p:grpSp>
        <p:nvGrpSpPr>
          <p:cNvPr id="5" name="Group 4">
            <a:extLst>
              <a:ext uri="{FF2B5EF4-FFF2-40B4-BE49-F238E27FC236}">
                <a16:creationId xmlns:a16="http://schemas.microsoft.com/office/drawing/2014/main" id="{471CA111-812B-4345-AFBE-136DB8BAB733}"/>
              </a:ext>
            </a:extLst>
          </p:cNvPr>
          <p:cNvGrpSpPr/>
          <p:nvPr/>
        </p:nvGrpSpPr>
        <p:grpSpPr>
          <a:xfrm>
            <a:off x="932080" y="2519281"/>
            <a:ext cx="10285464" cy="1819437"/>
            <a:chOff x="420980" y="2425484"/>
            <a:chExt cx="10285464" cy="1819437"/>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5290" y="2431942"/>
              <a:ext cx="2731698" cy="18097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980" y="2425484"/>
              <a:ext cx="2448163" cy="181620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6988" y="2425484"/>
              <a:ext cx="2421611" cy="181620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6975" y="2431942"/>
              <a:ext cx="2719469" cy="1812979"/>
            </a:xfrm>
            <a:prstGeom prst="rect">
              <a:avLst/>
            </a:prstGeom>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4111"/>
            <a:ext cx="9144000" cy="6829778"/>
          </a:xfrm>
          <a:prstGeom prst="rect">
            <a:avLst/>
          </a:prstGeom>
        </p:spPr>
      </p:pic>
      <p:sp>
        <p:nvSpPr>
          <p:cNvPr id="3" name="TextBox 2"/>
          <p:cNvSpPr txBox="1"/>
          <p:nvPr/>
        </p:nvSpPr>
        <p:spPr>
          <a:xfrm>
            <a:off x="1828800" y="533401"/>
            <a:ext cx="2362200" cy="461665"/>
          </a:xfrm>
          <a:prstGeom prst="rect">
            <a:avLst/>
          </a:prstGeom>
          <a:noFill/>
        </p:spPr>
        <p:txBody>
          <a:bodyPr wrap="square" rtlCol="0">
            <a:spAutoFit/>
          </a:bodyPr>
          <a:lstStyle/>
          <a:p>
            <a:r>
              <a:rPr lang="en-US" sz="2400" b="1" dirty="0">
                <a:solidFill>
                  <a:srgbClr val="002060"/>
                </a:solidFill>
              </a:rPr>
              <a:t>350 ton Trucks </a:t>
            </a:r>
          </a:p>
        </p:txBody>
      </p:sp>
    </p:spTree>
    <p:extLst>
      <p:ext uri="{BB962C8B-B14F-4D97-AF65-F5344CB8AC3E}">
        <p14:creationId xmlns:p14="http://schemas.microsoft.com/office/powerpoint/2010/main" val="2380430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8686800" cy="838200"/>
          </a:xfrm>
        </p:spPr>
        <p:txBody>
          <a:bodyPr>
            <a:normAutofit/>
          </a:bodyPr>
          <a:lstStyle/>
          <a:p>
            <a:r>
              <a:rPr lang="en-US" dirty="0">
                <a:solidFill>
                  <a:srgbClr val="00B050"/>
                </a:solidFill>
              </a:rPr>
              <a:t>Main applications – Terra Pave Products</a:t>
            </a:r>
          </a:p>
        </p:txBody>
      </p:sp>
      <p:sp>
        <p:nvSpPr>
          <p:cNvPr id="6" name="Rectangle 5"/>
          <p:cNvSpPr/>
          <p:nvPr/>
        </p:nvSpPr>
        <p:spPr>
          <a:xfrm>
            <a:off x="57737" y="3736822"/>
            <a:ext cx="12076525" cy="2246769"/>
          </a:xfrm>
          <a:prstGeom prst="rect">
            <a:avLst/>
          </a:prstGeom>
        </p:spPr>
        <p:txBody>
          <a:bodyPr wrap="square">
            <a:spAutoFit/>
          </a:bodyPr>
          <a:lstStyle/>
          <a:p>
            <a:r>
              <a:rPr lang="en-US" sz="1400" dirty="0">
                <a:solidFill>
                  <a:srgbClr val="002060"/>
                </a:solidFill>
                <a:effectLst>
                  <a:outerShdw blurRad="38100" dist="38100" dir="2700000" algn="tl">
                    <a:srgbClr val="000000">
                      <a:alpha val="43137"/>
                    </a:srgbClr>
                  </a:outerShdw>
                </a:effectLst>
              </a:rPr>
              <a:t>Asphalt Pavement Roads replacement/repair 		Aircraft Runways				Base Stabilization</a:t>
            </a:r>
          </a:p>
          <a:p>
            <a:r>
              <a:rPr lang="en-US" sz="1400" dirty="0">
                <a:solidFill>
                  <a:srgbClr val="002060"/>
                </a:solidFill>
                <a:effectLst>
                  <a:outerShdw blurRad="38100" dist="38100" dir="2700000" algn="tl">
                    <a:srgbClr val="000000">
                      <a:alpha val="43137"/>
                    </a:srgbClr>
                  </a:outerShdw>
                </a:effectLst>
              </a:rPr>
              <a:t>Bifacial Solar Panel Albedo Surface 		BMX Tracks				Bunker Liners </a:t>
            </a:r>
          </a:p>
          <a:p>
            <a:r>
              <a:rPr lang="en-US" sz="1400" dirty="0">
                <a:solidFill>
                  <a:srgbClr val="002060"/>
                </a:solidFill>
                <a:effectLst>
                  <a:outerShdw blurRad="38100" dist="38100" dir="2700000" algn="tl">
                    <a:srgbClr val="000000">
                      <a:alpha val="43137"/>
                    </a:srgbClr>
                  </a:outerShdw>
                </a:effectLst>
              </a:rPr>
              <a:t>Cart Paths					Cars/Vehicles Lots				Driveways/Dirt Roads</a:t>
            </a:r>
          </a:p>
          <a:p>
            <a:r>
              <a:rPr lang="en-US" sz="1400" dirty="0">
                <a:solidFill>
                  <a:srgbClr val="002060"/>
                </a:solidFill>
                <a:effectLst>
                  <a:outerShdw blurRad="38100" dist="38100" dir="2700000" algn="tl">
                    <a:srgbClr val="000000">
                      <a:alpha val="43137"/>
                    </a:srgbClr>
                  </a:outerShdw>
                </a:effectLst>
              </a:rPr>
              <a:t>Farms &amp; Ranches				Foundations				Golf Courses</a:t>
            </a:r>
          </a:p>
          <a:p>
            <a:r>
              <a:rPr lang="en-US" sz="1400" dirty="0">
                <a:solidFill>
                  <a:srgbClr val="002060"/>
                </a:solidFill>
                <a:effectLst>
                  <a:outerShdw blurRad="38100" dist="38100" dir="2700000" algn="tl">
                    <a:srgbClr val="000000">
                      <a:alpha val="43137"/>
                    </a:srgbClr>
                  </a:outerShdw>
                </a:effectLst>
              </a:rPr>
              <a:t>Hazardous Material Capping &amp; Sealing		Heavy Haul Roads &amp; Mining Roads		Helicopter Landing Pads</a:t>
            </a:r>
          </a:p>
          <a:p>
            <a:r>
              <a:rPr lang="en-US" sz="1400" dirty="0">
                <a:solidFill>
                  <a:srgbClr val="002060"/>
                </a:solidFill>
                <a:effectLst>
                  <a:outerShdw blurRad="38100" dist="38100" dir="2700000" algn="tl">
                    <a:srgbClr val="000000">
                      <a:alpha val="43137"/>
                    </a:srgbClr>
                  </a:outerShdw>
                </a:effectLst>
              </a:rPr>
              <a:t>Horse Farms &amp; Arenas				Hydroseed &amp; </a:t>
            </a:r>
            <a:r>
              <a:rPr lang="en-US" sz="1400" dirty="0" err="1">
                <a:solidFill>
                  <a:srgbClr val="002060"/>
                </a:solidFill>
                <a:effectLst>
                  <a:outerShdw blurRad="38100" dist="38100" dir="2700000" algn="tl">
                    <a:srgbClr val="000000">
                      <a:alpha val="43137"/>
                    </a:srgbClr>
                  </a:outerShdw>
                </a:effectLst>
              </a:rPr>
              <a:t>Hydromulch</a:t>
            </a:r>
            <a:r>
              <a:rPr lang="en-US" sz="1400" dirty="0">
                <a:solidFill>
                  <a:srgbClr val="002060"/>
                </a:solidFill>
                <a:effectLst>
                  <a:outerShdw blurRad="38100" dist="38100" dir="2700000" algn="tl">
                    <a:srgbClr val="000000">
                      <a:alpha val="43137"/>
                    </a:srgbClr>
                  </a:outerShdw>
                </a:effectLst>
              </a:rPr>
              <a:t> Tackifier			Landfill Capping &amp; Reclamation	</a:t>
            </a:r>
          </a:p>
          <a:p>
            <a:r>
              <a:rPr lang="en-US" sz="1400" dirty="0">
                <a:solidFill>
                  <a:srgbClr val="002060"/>
                </a:solidFill>
                <a:effectLst>
                  <a:outerShdw blurRad="38100" dist="38100" dir="2700000" algn="tl">
                    <a:srgbClr val="000000">
                      <a:alpha val="43137"/>
                    </a:srgbClr>
                  </a:outerShdw>
                </a:effectLst>
              </a:rPr>
              <a:t>Military Convoy &amp; Tank Trails			Mine Tailings Capping &amp; Reclamation		Odor &amp; Vapor Suppression</a:t>
            </a:r>
          </a:p>
          <a:p>
            <a:r>
              <a:rPr lang="en-US" sz="1400" dirty="0">
                <a:solidFill>
                  <a:srgbClr val="002060"/>
                </a:solidFill>
                <a:effectLst>
                  <a:outerShdw blurRad="38100" dist="38100" dir="2700000" algn="tl">
                    <a:srgbClr val="000000">
                      <a:alpha val="43137"/>
                    </a:srgbClr>
                  </a:outerShdw>
                </a:effectLst>
              </a:rPr>
              <a:t>Parking Lots / Roads				Shoulders					Slope Erosion Control	</a:t>
            </a:r>
          </a:p>
          <a:p>
            <a:r>
              <a:rPr lang="en-US" sz="1400" dirty="0">
                <a:solidFill>
                  <a:srgbClr val="002060"/>
                </a:solidFill>
                <a:effectLst>
                  <a:outerShdw blurRad="38100" dist="38100" dir="2700000" algn="tl">
                    <a:srgbClr val="000000">
                      <a:alpha val="43137"/>
                    </a:srgbClr>
                  </a:outerShdw>
                </a:effectLst>
              </a:rPr>
              <a:t>Solar Farm Roads / Access Roads 		Temporary Roads &amp; Detours			Walking Trails &amp; Paths		</a:t>
            </a:r>
          </a:p>
          <a:p>
            <a:r>
              <a:rPr lang="en-US" sz="1400" dirty="0">
                <a:solidFill>
                  <a:srgbClr val="002060"/>
                </a:solidFill>
                <a:effectLst>
                  <a:outerShdw blurRad="38100" dist="38100" dir="2700000" algn="tl">
                    <a:srgbClr val="000000">
                      <a:alpha val="43137"/>
                    </a:srgbClr>
                  </a:outerShdw>
                </a:effectLst>
              </a:rPr>
              <a:t>Water Retention Basins 			Pond Linings … and MUCH MORE</a:t>
            </a:r>
          </a:p>
        </p:txBody>
      </p:sp>
      <p:sp>
        <p:nvSpPr>
          <p:cNvPr id="7" name="Rectangle 6"/>
          <p:cNvSpPr/>
          <p:nvPr/>
        </p:nvSpPr>
        <p:spPr>
          <a:xfrm>
            <a:off x="5593702" y="1256741"/>
            <a:ext cx="5789974" cy="2333459"/>
          </a:xfrm>
          <a:prstGeom prst="rect">
            <a:avLst/>
          </a:prstGeom>
        </p:spPr>
        <p:txBody>
          <a:bodyPr wrap="square">
            <a:spAutoFit/>
          </a:bodyPr>
          <a:lstStyle/>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Cost-Effective</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Non-Hazardous</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Non-Corrosive</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Non-Petroleum Based</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Non-Toxic</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Waterproof</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Improved Braking Distance</a:t>
            </a:r>
          </a:p>
          <a:p>
            <a:pPr algn="ctr">
              <a:lnSpc>
                <a:spcPct val="115000"/>
              </a:lnSpc>
              <a:spcBef>
                <a:spcPts val="0"/>
              </a:spcBef>
              <a:spcAft>
                <a:spcPts val="0"/>
              </a:spcAft>
            </a:pPr>
            <a:r>
              <a:rPr lang="en-US" sz="1600" b="1" dirty="0">
                <a:solidFill>
                  <a:srgbClr val="00B050"/>
                </a:solidFill>
                <a:effectLst>
                  <a:outerShdw blurRad="38100" dist="38100" dir="2700000" algn="tl">
                    <a:srgbClr val="000000">
                      <a:alpha val="43137"/>
                    </a:srgbClr>
                  </a:outerShdw>
                </a:effectLst>
                <a:latin typeface="+mn-lt"/>
                <a:ea typeface="Times New Roman" panose="02020603050405020304" pitchFamily="18" charset="0"/>
                <a:cs typeface="Times New Roman" panose="02020603050405020304" pitchFamily="18" charset="0"/>
              </a:rPr>
              <a:t>Environmental Eco-Friendly with No Special Handling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4800" y="1325835"/>
            <a:ext cx="2281791" cy="2246052"/>
          </a:xfrm>
          <a:prstGeom prst="rect">
            <a:avLst/>
          </a:prstGeom>
        </p:spPr>
      </p:pic>
      <p:sp>
        <p:nvSpPr>
          <p:cNvPr id="9" name="Title 1">
            <a:extLst>
              <a:ext uri="{FF2B5EF4-FFF2-40B4-BE49-F238E27FC236}">
                <a16:creationId xmlns:a16="http://schemas.microsoft.com/office/drawing/2014/main" id="{23B194FB-E162-4064-83E5-DD28D3D283C8}"/>
              </a:ext>
            </a:extLst>
          </p:cNvPr>
          <p:cNvSpPr txBox="1">
            <a:spLocks/>
          </p:cNvSpPr>
          <p:nvPr/>
        </p:nvSpPr>
        <p:spPr bwMode="auto">
          <a:xfrm>
            <a:off x="57737" y="76200"/>
            <a:ext cx="944025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5000"/>
              </a:lnSpc>
              <a:spcBef>
                <a:spcPct val="0"/>
              </a:spcBef>
              <a:spcAft>
                <a:spcPct val="0"/>
              </a:spcAft>
              <a:defRPr sz="2800">
                <a:solidFill>
                  <a:srgbClr val="FFFFFF"/>
                </a:solidFill>
                <a:latin typeface="Trebuchet MS"/>
                <a:ea typeface="MS PGothic" panose="020B0600070205080204" pitchFamily="34" charset="-128"/>
                <a:cs typeface="Trebuchet MS"/>
              </a:defRPr>
            </a:lvl1pPr>
            <a:lvl2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2pPr>
            <a:lvl3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3pPr>
            <a:lvl4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4pPr>
            <a:lvl5pPr algn="l" rtl="0" eaLnBrk="0" fontAlgn="base" hangingPunct="0">
              <a:lnSpc>
                <a:spcPct val="95000"/>
              </a:lnSpc>
              <a:spcBef>
                <a:spcPct val="0"/>
              </a:spcBef>
              <a:spcAft>
                <a:spcPct val="0"/>
              </a:spcAft>
              <a:defRPr sz="2800">
                <a:solidFill>
                  <a:srgbClr val="FFFFFF"/>
                </a:solidFill>
                <a:latin typeface="Trebuchet MS" charset="0"/>
                <a:ea typeface="MS PGothic" panose="020B0600070205080204" pitchFamily="34" charset="-128"/>
                <a:cs typeface="Trebuchet MS" panose="020B0603020202020204" pitchFamily="34" charset="0"/>
              </a:defRPr>
            </a:lvl5pPr>
            <a:lvl6pPr marL="457200" algn="l" rtl="0" fontAlgn="base">
              <a:lnSpc>
                <a:spcPct val="95000"/>
              </a:lnSpc>
              <a:spcBef>
                <a:spcPct val="0"/>
              </a:spcBef>
              <a:spcAft>
                <a:spcPct val="0"/>
              </a:spcAft>
              <a:defRPr sz="2800" i="1">
                <a:solidFill>
                  <a:schemeClr val="tx2"/>
                </a:solidFill>
                <a:latin typeface="Arial" pitchFamily="-105" charset="0"/>
              </a:defRPr>
            </a:lvl6pPr>
            <a:lvl7pPr marL="914400" algn="l" rtl="0" fontAlgn="base">
              <a:lnSpc>
                <a:spcPct val="95000"/>
              </a:lnSpc>
              <a:spcBef>
                <a:spcPct val="0"/>
              </a:spcBef>
              <a:spcAft>
                <a:spcPct val="0"/>
              </a:spcAft>
              <a:defRPr sz="2800" i="1">
                <a:solidFill>
                  <a:schemeClr val="tx2"/>
                </a:solidFill>
                <a:latin typeface="Arial" pitchFamily="-105" charset="0"/>
              </a:defRPr>
            </a:lvl7pPr>
            <a:lvl8pPr marL="1371600" algn="l" rtl="0" fontAlgn="base">
              <a:lnSpc>
                <a:spcPct val="95000"/>
              </a:lnSpc>
              <a:spcBef>
                <a:spcPct val="0"/>
              </a:spcBef>
              <a:spcAft>
                <a:spcPct val="0"/>
              </a:spcAft>
              <a:defRPr sz="2800" i="1">
                <a:solidFill>
                  <a:schemeClr val="tx2"/>
                </a:solidFill>
                <a:latin typeface="Arial" pitchFamily="-105" charset="0"/>
              </a:defRPr>
            </a:lvl8pPr>
            <a:lvl9pPr marL="1828800" algn="l" rtl="0" fontAlgn="base">
              <a:lnSpc>
                <a:spcPct val="95000"/>
              </a:lnSpc>
              <a:spcBef>
                <a:spcPct val="0"/>
              </a:spcBef>
              <a:spcAft>
                <a:spcPct val="0"/>
              </a:spcAft>
              <a:defRPr sz="2800" i="1">
                <a:solidFill>
                  <a:schemeClr val="tx2"/>
                </a:solidFill>
                <a:latin typeface="Arial" pitchFamily="-105" charset="0"/>
              </a:defRPr>
            </a:lvl9pPr>
          </a:lstStyle>
          <a:p>
            <a:r>
              <a:rPr lang="en-US" sz="2000" kern="0" dirty="0">
                <a:latin typeface="Stencil Std" panose="04020904080802020404" pitchFamily="82" charset="0"/>
              </a:rPr>
              <a:t>Terra Pave PRODUCTS – APPLICATIONS</a:t>
            </a:r>
          </a:p>
        </p:txBody>
      </p:sp>
      <p:pic>
        <p:nvPicPr>
          <p:cNvPr id="10" name="Picture 9">
            <a:extLst>
              <a:ext uri="{FF2B5EF4-FFF2-40B4-BE49-F238E27FC236}">
                <a16:creationId xmlns:a16="http://schemas.microsoft.com/office/drawing/2014/main" id="{185EC96B-9DDD-4410-ADD1-8C714F566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279" y="1533120"/>
            <a:ext cx="1638734" cy="1733073"/>
          </a:xfrm>
          <a:prstGeom prst="rect">
            <a:avLst/>
          </a:prstGeom>
        </p:spPr>
      </p:pic>
    </p:spTree>
    <p:extLst>
      <p:ext uri="{BB962C8B-B14F-4D97-AF65-F5344CB8AC3E}">
        <p14:creationId xmlns:p14="http://schemas.microsoft.com/office/powerpoint/2010/main" val="1795721448"/>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244" y="1066800"/>
            <a:ext cx="4045555" cy="522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ChangeArrowheads="1"/>
          </p:cNvSpPr>
          <p:nvPr/>
        </p:nvSpPr>
        <p:spPr bwMode="auto">
          <a:xfrm>
            <a:off x="1524000" y="344488"/>
            <a:ext cx="9144000" cy="646112"/>
          </a:xfrm>
          <a:prstGeom prst="rect">
            <a:avLst/>
          </a:prstGeom>
          <a:noFill/>
          <a:ln w="9525">
            <a:noFill/>
            <a:miter lim="800000"/>
            <a:headEnd/>
            <a:tailEnd/>
          </a:ln>
        </p:spPr>
        <p:txBody>
          <a:bodyPr>
            <a:spAutoFit/>
          </a:bodyPr>
          <a:lstStyle/>
          <a:p>
            <a:pPr algn="ctr" eaLnBrk="1" hangingPunct="1">
              <a:defRPr/>
            </a:pPr>
            <a:r>
              <a:rPr lang="en-US" sz="3600" b="1" spc="-150" dirty="0">
                <a:solidFill>
                  <a:srgbClr val="002060"/>
                </a:solidFill>
                <a:latin typeface="Stencil Std" panose="04020904080802020404" pitchFamily="82" charset="0"/>
                <a:ea typeface="+mn-ea"/>
                <a:cs typeface="Times New Roman" pitchFamily="18" charset="0"/>
              </a:rPr>
              <a:t>INTERNATIONALLY  RECOGNIZED</a:t>
            </a:r>
            <a:endParaRPr lang="en-US" sz="2800" spc="-150" dirty="0">
              <a:solidFill>
                <a:srgbClr val="002060"/>
              </a:solidFill>
              <a:latin typeface="Stencil Std" panose="04020904080802020404" pitchFamily="82" charset="0"/>
              <a:ea typeface="+mn-ea"/>
              <a:cs typeface="Arial" charset="0"/>
            </a:endParaRPr>
          </a:p>
        </p:txBody>
      </p:sp>
      <p:sp useBgFill="1">
        <p:nvSpPr>
          <p:cNvPr id="31748" name="Text Box 5"/>
          <p:cNvSpPr txBox="1">
            <a:spLocks noChangeArrowheads="1"/>
          </p:cNvSpPr>
          <p:nvPr/>
        </p:nvSpPr>
        <p:spPr bwMode="auto">
          <a:xfrm>
            <a:off x="6860043" y="5167346"/>
            <a:ext cx="4179955" cy="1127232"/>
          </a:xfrm>
          <a:prstGeom prst="rect">
            <a:avLst/>
          </a:prstGeom>
          <a:ln w="0">
            <a:solidFill>
              <a:srgbClr val="993366"/>
            </a:solidFill>
            <a:miter lim="800000"/>
            <a:headEnd/>
            <a:tailEnd/>
          </a:ln>
        </p:spPr>
        <p:txBody>
          <a:bodyPr lIns="0" tIns="0" rIns="0" bIns="0"/>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50000"/>
              </a:spcBef>
              <a:buClrTx/>
              <a:buSzTx/>
              <a:buFontTx/>
              <a:buNone/>
            </a:pPr>
            <a:endParaRPr lang="en-US" altLang="en-US" sz="800" b="1" dirty="0">
              <a:solidFill>
                <a:schemeClr val="tx1"/>
              </a:solidFill>
              <a:latin typeface="Arial" panose="020B0604020202020204" pitchFamily="34" charset="0"/>
            </a:endParaRPr>
          </a:p>
          <a:p>
            <a:pPr algn="ctr" eaLnBrk="1" hangingPunct="1">
              <a:spcBef>
                <a:spcPct val="50000"/>
              </a:spcBef>
              <a:buClrTx/>
              <a:buSzTx/>
              <a:buFontTx/>
              <a:buNone/>
            </a:pPr>
            <a:r>
              <a:rPr lang="en-US" altLang="en-US" sz="2000" b="1" dirty="0">
                <a:solidFill>
                  <a:srgbClr val="002060"/>
                </a:solidFill>
                <a:latin typeface="Arial" panose="020B0604020202020204" pitchFamily="34" charset="0"/>
              </a:rPr>
              <a:t>ONE YEAR AFTER INITIAL APPLICATION</a:t>
            </a:r>
            <a:r>
              <a:rPr lang="en-US" altLang="en-US" sz="2000" dirty="0">
                <a:solidFill>
                  <a:srgbClr val="002060"/>
                </a:solidFill>
                <a:latin typeface="Arial" panose="020B0604020202020204" pitchFamily="34" charset="0"/>
              </a:rPr>
              <a:t> </a:t>
            </a:r>
            <a:r>
              <a:rPr lang="en-US" altLang="en-US" sz="2000" b="1" dirty="0">
                <a:solidFill>
                  <a:srgbClr val="FF0000"/>
                </a:solidFill>
                <a:latin typeface="Arial" panose="020B0604020202020204" pitchFamily="34" charset="0"/>
              </a:rPr>
              <a:t>NO DUST</a:t>
            </a:r>
            <a:r>
              <a:rPr lang="en-US" altLang="en-US" sz="2000" b="1" dirty="0">
                <a:solidFill>
                  <a:schemeClr val="tx1"/>
                </a:solidFill>
                <a:latin typeface="Arial" panose="020B0604020202020204" pitchFamily="34" charset="0"/>
              </a:rPr>
              <a:t> </a:t>
            </a:r>
          </a:p>
        </p:txBody>
      </p:sp>
      <p:sp>
        <p:nvSpPr>
          <p:cNvPr id="31749" name="TextBox 6"/>
          <p:cNvSpPr txBox="1">
            <a:spLocks noChangeArrowheads="1"/>
          </p:cNvSpPr>
          <p:nvPr/>
        </p:nvSpPr>
        <p:spPr bwMode="auto">
          <a:xfrm>
            <a:off x="180420" y="1295401"/>
            <a:ext cx="599178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a:spcBef>
                <a:spcPct val="0"/>
              </a:spcBef>
              <a:buClrTx/>
              <a:buSzTx/>
              <a:buFontTx/>
              <a:buNone/>
            </a:pPr>
            <a:r>
              <a:rPr lang="en-US" altLang="en-US" sz="2600" b="1" dirty="0">
                <a:solidFill>
                  <a:srgbClr val="002060"/>
                </a:solidFill>
                <a:latin typeface="Arial" panose="020B0604020202020204" pitchFamily="34" charset="0"/>
              </a:rPr>
              <a:t>Featured  on  the  cover  of </a:t>
            </a:r>
            <a:r>
              <a:rPr lang="en-US" altLang="en-US" sz="2600" b="1" i="1" dirty="0">
                <a:solidFill>
                  <a:srgbClr val="002060"/>
                </a:solidFill>
                <a:latin typeface="Arial" panose="020B0604020202020204" pitchFamily="34" charset="0"/>
              </a:rPr>
              <a:t>Aggregates   </a:t>
            </a:r>
            <a:r>
              <a:rPr lang="en-US" altLang="en-US" sz="2600" b="1" i="1" dirty="0">
                <a:solidFill>
                  <a:srgbClr val="0070C0"/>
                </a:solidFill>
                <a:latin typeface="Arial" panose="020B0604020202020204" pitchFamily="34" charset="0"/>
              </a:rPr>
              <a:t>Manager </a:t>
            </a:r>
            <a:r>
              <a:rPr lang="en-US" altLang="en-US" sz="2600" b="1" dirty="0">
                <a:solidFill>
                  <a:srgbClr val="0070C0"/>
                </a:solidFill>
                <a:latin typeface="Arial" panose="020B0604020202020204" pitchFamily="34" charset="0"/>
              </a:rPr>
              <a:t>magazine</a:t>
            </a:r>
            <a:r>
              <a:rPr lang="en-US" altLang="en-US" sz="2600" b="1" dirty="0">
                <a:solidFill>
                  <a:srgbClr val="002060"/>
                </a:solidFill>
                <a:latin typeface="Arial" panose="020B0604020202020204" pitchFamily="34" charset="0"/>
              </a:rPr>
              <a:t>,  Terra Pave</a:t>
            </a:r>
            <a:r>
              <a:rPr lang="ja-JP" altLang="en-US" sz="2600" b="1" dirty="0">
                <a:solidFill>
                  <a:srgbClr val="002060"/>
                </a:solidFill>
                <a:latin typeface="Arial" panose="020B0604020202020204" pitchFamily="34" charset="0"/>
              </a:rPr>
              <a:t>’</a:t>
            </a:r>
            <a:r>
              <a:rPr lang="en-US" altLang="ja-JP" sz="2600" b="1" dirty="0">
                <a:solidFill>
                  <a:srgbClr val="002060"/>
                </a:solidFill>
                <a:latin typeface="Arial" panose="020B0604020202020204" pitchFamily="34" charset="0"/>
              </a:rPr>
              <a:t>s former version of </a:t>
            </a:r>
            <a:r>
              <a:rPr lang="en-US" altLang="ja-JP" sz="2600" b="1" dirty="0">
                <a:solidFill>
                  <a:schemeClr val="accent4">
                    <a:lumMod val="50000"/>
                  </a:schemeClr>
                </a:solidFill>
                <a:latin typeface="Arial" panose="020B0604020202020204" pitchFamily="34" charset="0"/>
              </a:rPr>
              <a:t>Haul Road Top-Seal (HRTS™)</a:t>
            </a:r>
            <a:r>
              <a:rPr lang="en-US" altLang="ja-JP" sz="2600" b="1" dirty="0">
                <a:solidFill>
                  <a:srgbClr val="002060"/>
                </a:solidFill>
                <a:latin typeface="Arial" panose="020B0604020202020204" pitchFamily="34" charset="0"/>
              </a:rPr>
              <a:t> was internationally recognized for its excellent performance in controlling dust pollution at a large quarry in North Texas USA. </a:t>
            </a:r>
            <a:endParaRPr lang="en-US" altLang="en-US" sz="2600" b="1" dirty="0">
              <a:solidFill>
                <a:srgbClr val="002060"/>
              </a:solidFill>
              <a:latin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4294967295"/>
          </p:nvPr>
        </p:nvSpPr>
        <p:spPr>
          <a:xfrm>
            <a:off x="1524000" y="1219200"/>
            <a:ext cx="9144000" cy="4114800"/>
          </a:xfrm>
        </p:spPr>
        <p:txBody>
          <a:bodyPr/>
          <a:lstStyle/>
          <a:p>
            <a:pPr marL="0" indent="0" algn="ctr" eaLnBrk="1" hangingPunct="1">
              <a:buNone/>
            </a:pPr>
            <a:r>
              <a:rPr lang="en-US" altLang="en-US" sz="2600" b="1" dirty="0">
                <a:solidFill>
                  <a:schemeClr val="accent5">
                    <a:lumMod val="50000"/>
                  </a:schemeClr>
                </a:solidFill>
              </a:rPr>
              <a:t>COMPLETED PROJECT</a:t>
            </a:r>
          </a:p>
        </p:txBody>
      </p:sp>
      <p:pic>
        <p:nvPicPr>
          <p:cNvPr id="21507" name="Picture 2" descr="C:\PHOTOS\TEMP HOLDING-2\2010-03-07 MEXICO-1\MEXICO 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752600"/>
            <a:ext cx="76200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5"/>
          <p:cNvSpPr>
            <a:spLocks noChangeArrowheads="1"/>
          </p:cNvSpPr>
          <p:nvPr/>
        </p:nvSpPr>
        <p:spPr bwMode="auto">
          <a:xfrm>
            <a:off x="1524000" y="38100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rgbClr val="002060"/>
                </a:solidFill>
                <a:latin typeface="Stencil Std" panose="04020904080802020404" pitchFamily="82" charset="0"/>
                <a:cs typeface="Times New Roman" panose="02020603050405020304" pitchFamily="18" charset="0"/>
              </a:rPr>
              <a:t>BASE STABILIZATION</a:t>
            </a:r>
            <a:endParaRPr lang="en-US" altLang="en-US" dirty="0">
              <a:solidFill>
                <a:srgbClr val="002060"/>
              </a:solidFill>
              <a:latin typeface="Stencil Std" panose="04020904080802020404" pitchFamily="82" charset="0"/>
              <a:cs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4294967295"/>
          </p:nvPr>
        </p:nvSpPr>
        <p:spPr>
          <a:xfrm>
            <a:off x="229625" y="2636247"/>
            <a:ext cx="11870798" cy="3048000"/>
          </a:xfrm>
        </p:spPr>
        <p:txBody>
          <a:bodyPr/>
          <a:lstStyle/>
          <a:p>
            <a:pPr marL="0" algn="ctr" eaLnBrk="1" hangingPunct="1">
              <a:buNone/>
            </a:pPr>
            <a:r>
              <a:rPr lang="en-US" altLang="en-US" b="1" dirty="0">
                <a:solidFill>
                  <a:srgbClr val="002060"/>
                </a:solidFill>
                <a:latin typeface="Arial" panose="020B0604020202020204" pitchFamily="34" charset="0"/>
                <a:cs typeface="Arial" panose="020B0604020202020204" pitchFamily="34" charset="0"/>
              </a:rPr>
              <a:t>This type of application requires the product to be mixed with water and distributed into the soil prior to each round of compaction.  </a:t>
            </a:r>
          </a:p>
          <a:p>
            <a:pPr marL="0" algn="ctr" eaLnBrk="1" hangingPunct="1">
              <a:buNone/>
            </a:pPr>
            <a:endParaRPr lang="en-US" altLang="en-US" sz="2000" b="1" dirty="0">
              <a:solidFill>
                <a:schemeClr val="tx1"/>
              </a:solidFill>
              <a:latin typeface="Arial" panose="020B0604020202020204" pitchFamily="34" charset="0"/>
              <a:cs typeface="Arial" panose="020B0604020202020204" pitchFamily="34" charset="0"/>
            </a:endParaRPr>
          </a:p>
          <a:p>
            <a:pPr marL="0" algn="ctr" eaLnBrk="1" hangingPunct="1">
              <a:buNone/>
            </a:pPr>
            <a:r>
              <a:rPr lang="en-US" altLang="en-US" b="1" dirty="0">
                <a:solidFill>
                  <a:srgbClr val="002060"/>
                </a:solidFill>
                <a:latin typeface="Arial" panose="020B0604020202020204" pitchFamily="34" charset="0"/>
                <a:cs typeface="Arial" panose="020B0604020202020204" pitchFamily="34" charset="0"/>
              </a:rPr>
              <a:t>This method is used primarily for rebuilding an unpaved road or for base stabilization of a paved road.</a:t>
            </a:r>
          </a:p>
        </p:txBody>
      </p:sp>
      <p:sp>
        <p:nvSpPr>
          <p:cNvPr id="19459" name="TextBox 6"/>
          <p:cNvSpPr txBox="1">
            <a:spLocks noChangeArrowheads="1"/>
          </p:cNvSpPr>
          <p:nvPr/>
        </p:nvSpPr>
        <p:spPr bwMode="auto">
          <a:xfrm>
            <a:off x="1524000" y="381001"/>
            <a:ext cx="91440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ea typeface="MS PGothic" panose="020B0600070205080204" pitchFamily="34" charset="-128"/>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ea typeface="MS PGothic" panose="020B0600070205080204" pitchFamily="34" charset="-128"/>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ea typeface="MS PGothic" panose="020B0600070205080204" pitchFamily="34" charset="-128"/>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ea typeface="MS PGothic" panose="020B0600070205080204" pitchFamily="34" charset="-128"/>
              </a:defRPr>
            </a:lvl9pPr>
          </a:lstStyle>
          <a:p>
            <a:pPr algn="ctr" eaLnBrk="1" hangingPunct="1">
              <a:spcBef>
                <a:spcPct val="0"/>
              </a:spcBef>
              <a:buClrTx/>
              <a:buSzTx/>
              <a:buFontTx/>
              <a:buNone/>
            </a:pPr>
            <a:r>
              <a:rPr lang="en-US" altLang="en-US" sz="4000" b="1" dirty="0">
                <a:solidFill>
                  <a:srgbClr val="002060"/>
                </a:solidFill>
                <a:latin typeface="Stencil Std" panose="04020904080802020404" pitchFamily="82" charset="0"/>
              </a:rPr>
              <a:t>BASE STABILIZATION </a:t>
            </a:r>
          </a:p>
          <a:p>
            <a:pPr algn="ctr" eaLnBrk="1" hangingPunct="1">
              <a:spcBef>
                <a:spcPct val="0"/>
              </a:spcBef>
              <a:buClrTx/>
              <a:buSzTx/>
              <a:buFontTx/>
              <a:buNone/>
            </a:pPr>
            <a:endParaRPr lang="en-US" altLang="en-US" sz="700" b="1" u="sng" dirty="0">
              <a:solidFill>
                <a:schemeClr val="tx1"/>
              </a:solidFill>
              <a:latin typeface="Arial Black" panose="020B0A04020102020204" pitchFamily="34" charset="0"/>
            </a:endParaRPr>
          </a:p>
          <a:p>
            <a:pPr algn="ctr" eaLnBrk="1" hangingPunct="1">
              <a:spcBef>
                <a:spcPct val="0"/>
              </a:spcBef>
              <a:buClrTx/>
              <a:buSzTx/>
              <a:buFontTx/>
              <a:buNone/>
            </a:pPr>
            <a:r>
              <a:rPr lang="en-US" altLang="en-US" sz="3000" b="1" dirty="0">
                <a:solidFill>
                  <a:srgbClr val="0000FF"/>
                </a:solidFill>
                <a:latin typeface="Arial Black" panose="020B0A04020102020204" pitchFamily="34" charset="0"/>
              </a:rPr>
              <a:t>CONSTRUCTION of NEW ROADS or RECONSTRUCTION of EXISTING ROADS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1EF1C8-4CBA-F2AE-790E-8A9E7C74DB64}"/>
              </a:ext>
            </a:extLst>
          </p:cNvPr>
          <p:cNvPicPr>
            <a:picLocks noChangeAspect="1"/>
          </p:cNvPicPr>
          <p:nvPr/>
        </p:nvPicPr>
        <p:blipFill>
          <a:blip r:embed="rId2"/>
          <a:stretch>
            <a:fillRect/>
          </a:stretch>
        </p:blipFill>
        <p:spPr>
          <a:xfrm>
            <a:off x="4139712" y="4454930"/>
            <a:ext cx="3623693" cy="1863511"/>
          </a:xfrm>
          <a:prstGeom prst="rect">
            <a:avLst/>
          </a:prstGeom>
        </p:spPr>
      </p:pic>
      <p:sp>
        <p:nvSpPr>
          <p:cNvPr id="2" name="Title 1"/>
          <p:cNvSpPr>
            <a:spLocks noGrp="1"/>
          </p:cNvSpPr>
          <p:nvPr>
            <p:ph type="title"/>
          </p:nvPr>
        </p:nvSpPr>
        <p:spPr>
          <a:xfrm>
            <a:off x="91361" y="114017"/>
            <a:ext cx="8686800" cy="838200"/>
          </a:xfrm>
        </p:spPr>
        <p:txBody>
          <a:bodyPr/>
          <a:lstStyle/>
          <a:p>
            <a:r>
              <a:rPr lang="en-US" dirty="0">
                <a:latin typeface="Stencil Std" panose="04020904080802020404" pitchFamily="82" charset="0"/>
              </a:rPr>
              <a:t>NREL USA Department of Energy – </a:t>
            </a:r>
            <a:br>
              <a:rPr lang="en-US" dirty="0">
                <a:latin typeface="Stencil Std" panose="04020904080802020404" pitchFamily="82" charset="0"/>
              </a:rPr>
            </a:br>
            <a:r>
              <a:rPr lang="en-US" dirty="0">
                <a:latin typeface="Stencil Std" panose="04020904080802020404" pitchFamily="82" charset="0"/>
              </a:rPr>
              <a:t>AWARD top 10  2019-2020</a:t>
            </a:r>
          </a:p>
        </p:txBody>
      </p:sp>
      <p:pic>
        <p:nvPicPr>
          <p:cNvPr id="7" name="Picture 6">
            <a:extLst>
              <a:ext uri="{FF2B5EF4-FFF2-40B4-BE49-F238E27FC236}">
                <a16:creationId xmlns:a16="http://schemas.microsoft.com/office/drawing/2014/main" id="{98691866-408C-4A9E-BFFC-770EDE40D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3107" y="1332429"/>
            <a:ext cx="4241206" cy="4942968"/>
          </a:xfrm>
          <a:prstGeom prst="rect">
            <a:avLst/>
          </a:prstGeom>
        </p:spPr>
      </p:pic>
      <p:sp>
        <p:nvSpPr>
          <p:cNvPr id="8" name="TextBox 7">
            <a:extLst>
              <a:ext uri="{FF2B5EF4-FFF2-40B4-BE49-F238E27FC236}">
                <a16:creationId xmlns:a16="http://schemas.microsoft.com/office/drawing/2014/main" id="{F123E9C7-30AA-4B62-AFBA-1F8868885937}"/>
              </a:ext>
            </a:extLst>
          </p:cNvPr>
          <p:cNvSpPr txBox="1"/>
          <p:nvPr/>
        </p:nvSpPr>
        <p:spPr>
          <a:xfrm>
            <a:off x="267674" y="1467741"/>
            <a:ext cx="5162375" cy="1323439"/>
          </a:xfrm>
          <a:prstGeom prst="rect">
            <a:avLst/>
          </a:prstGeom>
          <a:noFill/>
        </p:spPr>
        <p:txBody>
          <a:bodyPr wrap="none" rtlCol="0">
            <a:spAutoFit/>
          </a:bodyPr>
          <a:lstStyle/>
          <a:p>
            <a:r>
              <a:rPr lang="en-US" b="1" dirty="0">
                <a:solidFill>
                  <a:srgbClr val="002060"/>
                </a:solidFill>
              </a:rPr>
              <a:t>TOP 10 Eco-Friendly Products 2019-2020</a:t>
            </a:r>
          </a:p>
          <a:p>
            <a:endParaRPr lang="en-US" dirty="0">
              <a:solidFill>
                <a:srgbClr val="002060"/>
              </a:solidFill>
            </a:endParaRPr>
          </a:p>
          <a:p>
            <a:r>
              <a:rPr lang="en-US" dirty="0">
                <a:solidFill>
                  <a:srgbClr val="002060"/>
                </a:solidFill>
              </a:rPr>
              <a:t>National Renewable Energy Lab</a:t>
            </a:r>
          </a:p>
          <a:p>
            <a:r>
              <a:rPr lang="en-US" dirty="0">
                <a:solidFill>
                  <a:srgbClr val="002060"/>
                </a:solidFill>
              </a:rPr>
              <a:t>USA Department of Energy </a:t>
            </a:r>
          </a:p>
        </p:txBody>
      </p:sp>
      <p:pic>
        <p:nvPicPr>
          <p:cNvPr id="10" name="Picture 9">
            <a:extLst>
              <a:ext uri="{FF2B5EF4-FFF2-40B4-BE49-F238E27FC236}">
                <a16:creationId xmlns:a16="http://schemas.microsoft.com/office/drawing/2014/main" id="{395DB631-86DE-4055-B333-B0C1D0C89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885" y="3912534"/>
            <a:ext cx="3495675" cy="1853275"/>
          </a:xfrm>
          <a:prstGeom prst="rect">
            <a:avLst/>
          </a:prstGeom>
        </p:spPr>
      </p:pic>
      <p:pic>
        <p:nvPicPr>
          <p:cNvPr id="12" name="Picture 11">
            <a:extLst>
              <a:ext uri="{FF2B5EF4-FFF2-40B4-BE49-F238E27FC236}">
                <a16:creationId xmlns:a16="http://schemas.microsoft.com/office/drawing/2014/main" id="{288B0054-7584-4172-AF35-8981B52FE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2536" y="3577859"/>
            <a:ext cx="3753678" cy="1947712"/>
          </a:xfrm>
          <a:prstGeom prst="rect">
            <a:avLst/>
          </a:prstGeom>
        </p:spPr>
      </p:pic>
      <p:pic>
        <p:nvPicPr>
          <p:cNvPr id="4" name="Picture 3">
            <a:extLst>
              <a:ext uri="{FF2B5EF4-FFF2-40B4-BE49-F238E27FC236}">
                <a16:creationId xmlns:a16="http://schemas.microsoft.com/office/drawing/2014/main" id="{D0F340B5-C62C-A666-99D9-B9E7FC996649}"/>
              </a:ext>
            </a:extLst>
          </p:cNvPr>
          <p:cNvPicPr>
            <a:picLocks noChangeAspect="1"/>
          </p:cNvPicPr>
          <p:nvPr/>
        </p:nvPicPr>
        <p:blipFill>
          <a:blip r:embed="rId6"/>
          <a:stretch>
            <a:fillRect/>
          </a:stretch>
        </p:blipFill>
        <p:spPr>
          <a:xfrm>
            <a:off x="348679" y="3007505"/>
            <a:ext cx="3353198" cy="842989"/>
          </a:xfrm>
          <a:prstGeom prst="rect">
            <a:avLst/>
          </a:prstGeom>
        </p:spPr>
      </p:pic>
      <p:pic>
        <p:nvPicPr>
          <p:cNvPr id="6" name="Picture 5">
            <a:extLst>
              <a:ext uri="{FF2B5EF4-FFF2-40B4-BE49-F238E27FC236}">
                <a16:creationId xmlns:a16="http://schemas.microsoft.com/office/drawing/2014/main" id="{F0AF79E6-F5F9-BA29-4ADE-212F5CBA17DD}"/>
              </a:ext>
            </a:extLst>
          </p:cNvPr>
          <p:cNvPicPr>
            <a:picLocks noChangeAspect="1"/>
          </p:cNvPicPr>
          <p:nvPr/>
        </p:nvPicPr>
        <p:blipFill>
          <a:blip r:embed="rId7"/>
          <a:stretch>
            <a:fillRect/>
          </a:stretch>
        </p:blipFill>
        <p:spPr>
          <a:xfrm>
            <a:off x="4139713" y="2029375"/>
            <a:ext cx="3633394" cy="2422262"/>
          </a:xfrm>
          <a:prstGeom prst="rect">
            <a:avLst/>
          </a:prstGeom>
        </p:spPr>
      </p:pic>
      <p:sp>
        <p:nvSpPr>
          <p:cNvPr id="13" name="Rectangle 12">
            <a:extLst>
              <a:ext uri="{FF2B5EF4-FFF2-40B4-BE49-F238E27FC236}">
                <a16:creationId xmlns:a16="http://schemas.microsoft.com/office/drawing/2014/main" id="{D9E58ED1-51B7-B2CB-ED97-F3E7FA79DE9D}"/>
              </a:ext>
            </a:extLst>
          </p:cNvPr>
          <p:cNvSpPr/>
          <p:nvPr/>
        </p:nvSpPr>
        <p:spPr bwMode="auto">
          <a:xfrm>
            <a:off x="6675530" y="4871333"/>
            <a:ext cx="824190" cy="307533"/>
          </a:xfrm>
          <a:prstGeom prst="rect">
            <a:avLst/>
          </a:prstGeom>
          <a:noFill/>
          <a:ln w="38100" cap="flat" cmpd="sng" algn="ctr">
            <a:solidFill>
              <a:schemeClr val="accent2">
                <a:lumMod val="40000"/>
                <a:lumOff val="6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solidFill>
                  <a:srgbClr val="FF0000"/>
                </a:solidFill>
              </a:ln>
              <a:noFill/>
              <a:effectLst/>
              <a:latin typeface="Arial" pitchFamily="-105" charset="0"/>
            </a:endParaRPr>
          </a:p>
        </p:txBody>
      </p:sp>
    </p:spTree>
    <p:extLst>
      <p:ext uri="{BB962C8B-B14F-4D97-AF65-F5344CB8AC3E}">
        <p14:creationId xmlns:p14="http://schemas.microsoft.com/office/powerpoint/2010/main" val="29504596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EA45D5-B94D-5F22-FCC3-8B2C68DC0BF9}"/>
              </a:ext>
            </a:extLst>
          </p:cNvPr>
          <p:cNvPicPr>
            <a:picLocks noChangeAspect="1"/>
          </p:cNvPicPr>
          <p:nvPr/>
        </p:nvPicPr>
        <p:blipFill>
          <a:blip r:embed="rId2"/>
          <a:stretch>
            <a:fillRect/>
          </a:stretch>
        </p:blipFill>
        <p:spPr>
          <a:xfrm>
            <a:off x="2463948" y="1361001"/>
            <a:ext cx="3773338" cy="2122503"/>
          </a:xfrm>
          <a:prstGeom prst="rect">
            <a:avLst/>
          </a:prstGeom>
        </p:spPr>
      </p:pic>
      <p:sp>
        <p:nvSpPr>
          <p:cNvPr id="2" name="Title 1"/>
          <p:cNvSpPr>
            <a:spLocks noGrp="1"/>
          </p:cNvSpPr>
          <p:nvPr>
            <p:ph type="title"/>
          </p:nvPr>
        </p:nvSpPr>
        <p:spPr>
          <a:xfrm>
            <a:off x="209466" y="86885"/>
            <a:ext cx="8559912" cy="628650"/>
          </a:xfrm>
        </p:spPr>
        <p:txBody>
          <a:bodyPr/>
          <a:lstStyle/>
          <a:p>
            <a:r>
              <a:rPr lang="en-US" dirty="0">
                <a:latin typeface="Stencil Std" panose="04020904080802020404" pitchFamily="82" charset="0"/>
              </a:rPr>
              <a:t>WEBSUMMIT LISBON, PORTUGAL </a:t>
            </a:r>
            <a:br>
              <a:rPr lang="en-US" dirty="0">
                <a:latin typeface="Stencil Std" panose="04020904080802020404" pitchFamily="82" charset="0"/>
              </a:rPr>
            </a:br>
            <a:r>
              <a:rPr lang="en-US" dirty="0">
                <a:latin typeface="Stencil Std" panose="04020904080802020404" pitchFamily="82" charset="0"/>
              </a:rPr>
              <a:t>November 2021 – TOP 10 WORLD WINNER</a:t>
            </a:r>
          </a:p>
        </p:txBody>
      </p:sp>
      <p:pic>
        <p:nvPicPr>
          <p:cNvPr id="4" name="Picture 3">
            <a:extLst>
              <a:ext uri="{FF2B5EF4-FFF2-40B4-BE49-F238E27FC236}">
                <a16:creationId xmlns:a16="http://schemas.microsoft.com/office/drawing/2014/main" id="{A7C878D7-46E7-7992-954A-15B04A23B6F1}"/>
              </a:ext>
            </a:extLst>
          </p:cNvPr>
          <p:cNvPicPr>
            <a:picLocks noChangeAspect="1"/>
          </p:cNvPicPr>
          <p:nvPr/>
        </p:nvPicPr>
        <p:blipFill>
          <a:blip r:embed="rId3"/>
          <a:stretch>
            <a:fillRect/>
          </a:stretch>
        </p:blipFill>
        <p:spPr>
          <a:xfrm>
            <a:off x="138301" y="1361002"/>
            <a:ext cx="2325647" cy="2122503"/>
          </a:xfrm>
          <a:prstGeom prst="rect">
            <a:avLst/>
          </a:prstGeom>
        </p:spPr>
      </p:pic>
      <p:pic>
        <p:nvPicPr>
          <p:cNvPr id="11" name="Picture 10">
            <a:extLst>
              <a:ext uri="{FF2B5EF4-FFF2-40B4-BE49-F238E27FC236}">
                <a16:creationId xmlns:a16="http://schemas.microsoft.com/office/drawing/2014/main" id="{A0762A28-8BFC-F9FC-0529-76DC4488426D}"/>
              </a:ext>
            </a:extLst>
          </p:cNvPr>
          <p:cNvPicPr>
            <a:picLocks noChangeAspect="1"/>
          </p:cNvPicPr>
          <p:nvPr/>
        </p:nvPicPr>
        <p:blipFill>
          <a:blip r:embed="rId4"/>
          <a:stretch>
            <a:fillRect/>
          </a:stretch>
        </p:blipFill>
        <p:spPr>
          <a:xfrm>
            <a:off x="138301" y="3592537"/>
            <a:ext cx="4494122" cy="2522872"/>
          </a:xfrm>
          <a:prstGeom prst="rect">
            <a:avLst/>
          </a:prstGeom>
        </p:spPr>
      </p:pic>
      <p:sp>
        <p:nvSpPr>
          <p:cNvPr id="3" name="TextBox 2">
            <a:extLst>
              <a:ext uri="{FF2B5EF4-FFF2-40B4-BE49-F238E27FC236}">
                <a16:creationId xmlns:a16="http://schemas.microsoft.com/office/drawing/2014/main" id="{80E698B8-5828-D126-D48F-24887365F39F}"/>
              </a:ext>
            </a:extLst>
          </p:cNvPr>
          <p:cNvSpPr txBox="1"/>
          <p:nvPr/>
        </p:nvSpPr>
        <p:spPr>
          <a:xfrm>
            <a:off x="6443658" y="1398139"/>
            <a:ext cx="5748342" cy="1323439"/>
          </a:xfrm>
          <a:prstGeom prst="rect">
            <a:avLst/>
          </a:prstGeom>
          <a:noFill/>
        </p:spPr>
        <p:txBody>
          <a:bodyPr wrap="square" rtlCol="0">
            <a:spAutoFit/>
          </a:bodyPr>
          <a:lstStyle/>
          <a:p>
            <a:r>
              <a:rPr lang="en-US" dirty="0">
                <a:solidFill>
                  <a:srgbClr val="002060"/>
                </a:solidFill>
              </a:rPr>
              <a:t>TOP 10 Eco-Friendly Products in the WORLD 2021</a:t>
            </a:r>
          </a:p>
          <a:p>
            <a:endParaRPr lang="en-US" dirty="0">
              <a:solidFill>
                <a:srgbClr val="002060"/>
              </a:solidFill>
            </a:endParaRPr>
          </a:p>
          <a:p>
            <a:r>
              <a:rPr lang="en-US" dirty="0">
                <a:solidFill>
                  <a:srgbClr val="002060"/>
                </a:solidFill>
              </a:rPr>
              <a:t>Web Summit Lisbon, Portugal </a:t>
            </a:r>
          </a:p>
        </p:txBody>
      </p:sp>
      <p:pic>
        <p:nvPicPr>
          <p:cNvPr id="6" name="Picture 5">
            <a:extLst>
              <a:ext uri="{FF2B5EF4-FFF2-40B4-BE49-F238E27FC236}">
                <a16:creationId xmlns:a16="http://schemas.microsoft.com/office/drawing/2014/main" id="{AC86DAB5-8691-4825-94D9-1C6DC170B055}"/>
              </a:ext>
            </a:extLst>
          </p:cNvPr>
          <p:cNvPicPr>
            <a:picLocks noChangeAspect="1"/>
          </p:cNvPicPr>
          <p:nvPr/>
        </p:nvPicPr>
        <p:blipFill>
          <a:blip r:embed="rId5"/>
          <a:stretch>
            <a:fillRect/>
          </a:stretch>
        </p:blipFill>
        <p:spPr>
          <a:xfrm>
            <a:off x="5797404" y="2767826"/>
            <a:ext cx="6216593" cy="3495887"/>
          </a:xfrm>
          <a:prstGeom prst="rect">
            <a:avLst/>
          </a:prstGeom>
        </p:spPr>
      </p:pic>
      <p:pic>
        <p:nvPicPr>
          <p:cNvPr id="12" name="Picture 11">
            <a:extLst>
              <a:ext uri="{FF2B5EF4-FFF2-40B4-BE49-F238E27FC236}">
                <a16:creationId xmlns:a16="http://schemas.microsoft.com/office/drawing/2014/main" id="{288B0054-7584-4172-AF35-8981B52FE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0017" y="4515769"/>
            <a:ext cx="3051966" cy="1583607"/>
          </a:xfrm>
          <a:prstGeom prst="rect">
            <a:avLst/>
          </a:prstGeom>
        </p:spPr>
      </p:pic>
    </p:spTree>
    <p:extLst>
      <p:ext uri="{BB962C8B-B14F-4D97-AF65-F5344CB8AC3E}">
        <p14:creationId xmlns:p14="http://schemas.microsoft.com/office/powerpoint/2010/main" val="1740706321"/>
      </p:ext>
    </p:extLst>
  </p:cSld>
  <p:clrMapOvr>
    <a:masterClrMapping/>
  </p:clrMapOvr>
  <p:transition spd="med">
    <p:fade/>
  </p:transition>
</p:sld>
</file>

<file path=ppt/theme/theme1.xml><?xml version="1.0" encoding="utf-8"?>
<a:theme xmlns:a="http://schemas.openxmlformats.org/drawingml/2006/main" name="Silfab Template">
  <a:themeElements>
    <a:clrScheme name="ETFO CB Final">
      <a:dk1>
        <a:sysClr val="windowText" lastClr="000000"/>
      </a:dk1>
      <a:lt1>
        <a:sysClr val="window" lastClr="FFFFFF"/>
      </a:lt1>
      <a:dk2>
        <a:srgbClr val="000000"/>
      </a:dk2>
      <a:lt2>
        <a:srgbClr val="0091AC"/>
      </a:lt2>
      <a:accent1>
        <a:srgbClr val="787978"/>
      </a:accent1>
      <a:accent2>
        <a:srgbClr val="FED412"/>
      </a:accent2>
      <a:accent3>
        <a:srgbClr val="D02030"/>
      </a:accent3>
      <a:accent4>
        <a:srgbClr val="8AA223"/>
      </a:accent4>
      <a:accent5>
        <a:srgbClr val="1B246B"/>
      </a:accent5>
      <a:accent6>
        <a:srgbClr val="732770"/>
      </a:accent6>
      <a:hlink>
        <a:srgbClr val="155494"/>
      </a:hlink>
      <a:folHlink>
        <a:srgbClr val="D02030"/>
      </a:folHlink>
    </a:clrScheme>
    <a:fontScheme name="Bullet slide 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4BFFE"/>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rgbClr val="34BFFE"/>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5" charset="0"/>
          </a:defRPr>
        </a:defPPr>
      </a:lstStyle>
    </a:lnDef>
  </a:objectDefaults>
  <a:extraClrSchemeLst>
    <a:extraClrScheme>
      <a:clrScheme name="Bullet slide l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 slide ligh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llet slide ligh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llet slide ligh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llet slide ligh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llet slide ligh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llet slide ligh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llet slide ligh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llet slide ligh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llet slide ligh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llet slide ligh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llet slide ligh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ullet slide light 13">
        <a:dk1>
          <a:srgbClr val="000000"/>
        </a:dk1>
        <a:lt1>
          <a:srgbClr val="FFFFFF"/>
        </a:lt1>
        <a:dk2>
          <a:srgbClr val="000000"/>
        </a:dk2>
        <a:lt2>
          <a:srgbClr val="808080"/>
        </a:lt2>
        <a:accent1>
          <a:srgbClr val="34BFFE"/>
        </a:accent1>
        <a:accent2>
          <a:srgbClr val="893EC2"/>
        </a:accent2>
        <a:accent3>
          <a:srgbClr val="FFFFFF"/>
        </a:accent3>
        <a:accent4>
          <a:srgbClr val="000000"/>
        </a:accent4>
        <a:accent5>
          <a:srgbClr val="AEDCFE"/>
        </a:accent5>
        <a:accent6>
          <a:srgbClr val="7C37B0"/>
        </a:accent6>
        <a:hlink>
          <a:srgbClr val="20C284"/>
        </a:hlink>
        <a:folHlink>
          <a:srgbClr val="D9D9D9"/>
        </a:folHlink>
      </a:clrScheme>
      <a:clrMap bg1="lt1" tx1="dk1" bg2="lt2" tx2="dk2" accent1="accent1" accent2="accent2" accent3="accent3" accent4="accent4" accent5="accent5" accent6="accent6" hlink="hlink" folHlink="folHlink"/>
    </a:extraClrScheme>
    <a:extraClrScheme>
      <a:clrScheme name="Bullet slide light 14">
        <a:dk1>
          <a:srgbClr val="000000"/>
        </a:dk1>
        <a:lt1>
          <a:srgbClr val="FFFFFF"/>
        </a:lt1>
        <a:dk2>
          <a:srgbClr val="000000"/>
        </a:dk2>
        <a:lt2>
          <a:srgbClr val="AEAEAE"/>
        </a:lt2>
        <a:accent1>
          <a:srgbClr val="34BFFE"/>
        </a:accent1>
        <a:accent2>
          <a:srgbClr val="893EC2"/>
        </a:accent2>
        <a:accent3>
          <a:srgbClr val="FFFFFF"/>
        </a:accent3>
        <a:accent4>
          <a:srgbClr val="000000"/>
        </a:accent4>
        <a:accent5>
          <a:srgbClr val="AEDCFE"/>
        </a:accent5>
        <a:accent6>
          <a:srgbClr val="7C37B0"/>
        </a:accent6>
        <a:hlink>
          <a:srgbClr val="20C284"/>
        </a:hlink>
        <a:folHlink>
          <a:srgbClr val="D9D9D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2717</TotalTime>
  <Words>2776</Words>
  <Application>Microsoft Office PowerPoint</Application>
  <PresentationFormat>Widescreen</PresentationFormat>
  <Paragraphs>532</Paragraphs>
  <Slides>72</Slides>
  <Notes>18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72</vt:i4>
      </vt:variant>
    </vt:vector>
  </HeadingPairs>
  <TitlesOfParts>
    <vt:vector size="87" baseType="lpstr">
      <vt:lpstr>AR BLANCA</vt:lpstr>
      <vt:lpstr>Arial</vt:lpstr>
      <vt:lpstr>Arial Black</vt:lpstr>
      <vt:lpstr>Arial Narrow</vt:lpstr>
      <vt:lpstr>Bookman Old Style</vt:lpstr>
      <vt:lpstr>Calibri</vt:lpstr>
      <vt:lpstr>Franklin Gothic Book</vt:lpstr>
      <vt:lpstr>Maiandra GD</vt:lpstr>
      <vt:lpstr>Stencil Std</vt:lpstr>
      <vt:lpstr>Times New Roman</vt:lpstr>
      <vt:lpstr>Trebuchet MS</vt:lpstr>
      <vt:lpstr>Verdana</vt:lpstr>
      <vt:lpstr>Wingdings</vt:lpstr>
      <vt:lpstr>Wingdings 2</vt:lpstr>
      <vt:lpstr>Silfab Template</vt:lpstr>
      <vt:lpstr>PowerPoint Presentation</vt:lpstr>
      <vt:lpstr>PowerPoint Presentation</vt:lpstr>
      <vt:lpstr>Innovation</vt:lpstr>
      <vt:lpstr>EEI/UT-TPI’s PRODUCTS – Terra Pave</vt:lpstr>
      <vt:lpstr>EEI/UT-TPI’s PRODUCTS – TERRA PAVE</vt:lpstr>
      <vt:lpstr>Terra Pave PRODUCTS –               Materials &amp; Equipment Cost Saving</vt:lpstr>
      <vt:lpstr>Main applications – Terra Pave Products</vt:lpstr>
      <vt:lpstr>NREL USA Department of Energy –  AWARD top 10  2019-2020</vt:lpstr>
      <vt:lpstr>WEBSUMMIT LISBON, PORTUGAL  November 2021 – TOP 10 WORLD WINNER</vt:lpstr>
      <vt:lpstr>Promoted &amp; sold in +30 countries</vt:lpstr>
      <vt:lpstr>PowerPoint Presentation</vt:lpstr>
      <vt:lpstr>Definition of Pavement Preservation</vt:lpstr>
      <vt:lpstr>Definition of Pavement Preservation</vt:lpstr>
      <vt:lpstr>PowerPoint Presentation</vt:lpstr>
      <vt:lpstr>PowerPoint Presentation</vt:lpstr>
      <vt:lpstr>PowerPoint Presentation</vt:lpstr>
      <vt:lpstr>PowerPoint Presentation</vt:lpstr>
      <vt:lpstr>PowerPoint Presentation</vt:lpstr>
      <vt:lpstr>PowerPoint Presentation</vt:lpstr>
      <vt:lpstr>Terra Fog City of Austin 1st street Test Section</vt:lpstr>
      <vt:lpstr>PowerPoint Presentation</vt:lpstr>
      <vt:lpstr>PowerPoint Presentation</vt:lpstr>
      <vt:lpstr>Terra Fog City of Austin, TX USA Test Section</vt:lpstr>
      <vt:lpstr>Terra Fog – RIO D, Brazil Road Repair</vt:lpstr>
      <vt:lpstr>Terra Fog - City of Austin, TX USA Test Section</vt:lpstr>
      <vt:lpstr>Terra Fog - City of Austin, TX USA Test Section</vt:lpstr>
      <vt:lpstr>Terra Fog - City of Austin, TX USA Test Section</vt:lpstr>
      <vt:lpstr>PowerPoint Presentation</vt:lpstr>
      <vt:lpstr>PowerPoint Presentation</vt:lpstr>
      <vt:lpstr>Terra Prime  (prime coat)</vt:lpstr>
      <vt:lpstr>PowerPoint Presentation</vt:lpstr>
      <vt:lpstr>PowerPoint Presentation</vt:lpstr>
      <vt:lpstr>Terra Prime  (prime coat) – Reduce Heat-absorption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SEAL White – EXXON-MOBIL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IMAX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Gayle Bonish</dc:creator>
  <cp:lastModifiedBy>David Pham</cp:lastModifiedBy>
  <cp:revision>393</cp:revision>
  <cp:lastPrinted>2023-04-19T21:11:39Z</cp:lastPrinted>
  <dcterms:created xsi:type="dcterms:W3CDTF">2011-02-08T19:31:01Z</dcterms:created>
  <dcterms:modified xsi:type="dcterms:W3CDTF">2023-04-19T21:11:42Z</dcterms:modified>
</cp:coreProperties>
</file>